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4" r:id="rId2"/>
    <p:sldId id="265" r:id="rId3"/>
    <p:sldId id="313" r:id="rId4"/>
    <p:sldId id="392" r:id="rId5"/>
    <p:sldId id="405" r:id="rId6"/>
    <p:sldId id="358" r:id="rId7"/>
    <p:sldId id="394" r:id="rId8"/>
    <p:sldId id="395" r:id="rId9"/>
    <p:sldId id="396" r:id="rId10"/>
    <p:sldId id="397" r:id="rId11"/>
    <p:sldId id="398" r:id="rId12"/>
    <p:sldId id="306" r:id="rId13"/>
    <p:sldId id="366" r:id="rId14"/>
    <p:sldId id="368" r:id="rId15"/>
    <p:sldId id="367" r:id="rId16"/>
    <p:sldId id="263" r:id="rId17"/>
    <p:sldId id="378" r:id="rId18"/>
    <p:sldId id="347" r:id="rId19"/>
    <p:sldId id="380" r:id="rId20"/>
    <p:sldId id="393" r:id="rId21"/>
    <p:sldId id="257" r:id="rId22"/>
    <p:sldId id="309" r:id="rId23"/>
    <p:sldId id="362" r:id="rId24"/>
    <p:sldId id="379" r:id="rId25"/>
    <p:sldId id="316" r:id="rId26"/>
    <p:sldId id="402" r:id="rId27"/>
    <p:sldId id="340" r:id="rId28"/>
    <p:sldId id="382" r:id="rId29"/>
    <p:sldId id="350" r:id="rId30"/>
    <p:sldId id="383" r:id="rId31"/>
    <p:sldId id="317" r:id="rId32"/>
    <p:sldId id="384" r:id="rId33"/>
    <p:sldId id="314" r:id="rId34"/>
    <p:sldId id="320" r:id="rId35"/>
    <p:sldId id="318" r:id="rId36"/>
    <p:sldId id="386" r:id="rId37"/>
    <p:sldId id="387" r:id="rId38"/>
    <p:sldId id="327" r:id="rId39"/>
    <p:sldId id="388" r:id="rId40"/>
    <p:sldId id="321" r:id="rId41"/>
    <p:sldId id="403" r:id="rId42"/>
    <p:sldId id="310" r:id="rId43"/>
    <p:sldId id="371" r:id="rId44"/>
    <p:sldId id="373" r:id="rId45"/>
    <p:sldId id="375" r:id="rId46"/>
    <p:sldId id="352" r:id="rId47"/>
    <p:sldId id="372" r:id="rId48"/>
    <p:sldId id="374" r:id="rId49"/>
    <p:sldId id="376" r:id="rId50"/>
    <p:sldId id="337" r:id="rId51"/>
    <p:sldId id="370" r:id="rId52"/>
    <p:sldId id="278" r:id="rId53"/>
    <p:sldId id="389" r:id="rId54"/>
    <p:sldId id="323" r:id="rId55"/>
    <p:sldId id="324" r:id="rId56"/>
    <p:sldId id="343" r:id="rId57"/>
    <p:sldId id="390" r:id="rId58"/>
    <p:sldId id="335" r:id="rId59"/>
    <p:sldId id="276" r:id="rId60"/>
    <p:sldId id="336" r:id="rId61"/>
    <p:sldId id="348" r:id="rId62"/>
    <p:sldId id="345" r:id="rId63"/>
    <p:sldId id="391" r:id="rId64"/>
    <p:sldId id="346" r:id="rId65"/>
    <p:sldId id="294" r:id="rId66"/>
  </p:sldIdLst>
  <p:sldSz cx="12192000" cy="6858000"/>
  <p:notesSz cx="6797675" cy="9926638"/>
  <p:custDataLst>
    <p:tags r:id="rId68"/>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D0D5"/>
    <a:srgbClr val="89C2DD"/>
    <a:srgbClr val="E5ECFB"/>
    <a:srgbClr val="FFF9E7"/>
    <a:srgbClr val="F9F9F9"/>
    <a:srgbClr val="FDFDFD"/>
    <a:srgbClr val="F6F6F8"/>
    <a:srgbClr val="F1F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91" autoAdjust="0"/>
    <p:restoredTop sz="94660"/>
  </p:normalViewPr>
  <p:slideViewPr>
    <p:cSldViewPr snapToGrid="0">
      <p:cViewPr varScale="1">
        <p:scale>
          <a:sx n="87" d="100"/>
          <a:sy n="87"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arzová Kateřina" userId="ad4280c1-9a83-4b38-88bb-7f30288a5b5f" providerId="ADAL" clId="{5DD285B6-500C-4D90-9F54-0E6F0CA204BD}"/>
    <pc:docChg chg="undo custSel addSld delSld modSld sldOrd">
      <pc:chgData name="Schwarzová Kateřina" userId="ad4280c1-9a83-4b38-88bb-7f30288a5b5f" providerId="ADAL" clId="{5DD285B6-500C-4D90-9F54-0E6F0CA204BD}" dt="2023-10-23T14:33:27.417" v="3791" actId="20577"/>
      <pc:docMkLst>
        <pc:docMk/>
      </pc:docMkLst>
      <pc:sldChg chg="del">
        <pc:chgData name="Schwarzová Kateřina" userId="ad4280c1-9a83-4b38-88bb-7f30288a5b5f" providerId="ADAL" clId="{5DD285B6-500C-4D90-9F54-0E6F0CA204BD}" dt="2023-10-23T11:28:27.004" v="371" actId="47"/>
        <pc:sldMkLst>
          <pc:docMk/>
          <pc:sldMk cId="2748227716" sldId="256"/>
        </pc:sldMkLst>
      </pc:sldChg>
      <pc:sldChg chg="addSp modSp mod ord">
        <pc:chgData name="Schwarzová Kateřina" userId="ad4280c1-9a83-4b38-88bb-7f30288a5b5f" providerId="ADAL" clId="{5DD285B6-500C-4D90-9F54-0E6F0CA204BD}" dt="2023-10-23T11:51:43.161" v="631" actId="20577"/>
        <pc:sldMkLst>
          <pc:docMk/>
          <pc:sldMk cId="691327002" sldId="257"/>
        </pc:sldMkLst>
        <pc:spChg chg="mod">
          <ac:chgData name="Schwarzová Kateřina" userId="ad4280c1-9a83-4b38-88bb-7f30288a5b5f" providerId="ADAL" clId="{5DD285B6-500C-4D90-9F54-0E6F0CA204BD}" dt="2023-10-23T11:45:05.437" v="458" actId="6549"/>
          <ac:spMkLst>
            <pc:docMk/>
            <pc:sldMk cId="691327002" sldId="257"/>
            <ac:spMk id="2" creationId="{5B65C6A3-5CD3-9597-2D36-ECD3661B333A}"/>
          </ac:spMkLst>
        </pc:spChg>
        <pc:spChg chg="mod">
          <ac:chgData name="Schwarzová Kateřina" userId="ad4280c1-9a83-4b38-88bb-7f30288a5b5f" providerId="ADAL" clId="{5DD285B6-500C-4D90-9F54-0E6F0CA204BD}" dt="2023-10-23T11:48:47.417" v="589" actId="6549"/>
          <ac:spMkLst>
            <pc:docMk/>
            <pc:sldMk cId="691327002" sldId="257"/>
            <ac:spMk id="3" creationId="{61234BA8-EBF0-F0FC-FD8B-BFB617D35374}"/>
          </ac:spMkLst>
        </pc:spChg>
        <pc:spChg chg="add mod ord">
          <ac:chgData name="Schwarzová Kateřina" userId="ad4280c1-9a83-4b38-88bb-7f30288a5b5f" providerId="ADAL" clId="{5DD285B6-500C-4D90-9F54-0E6F0CA204BD}" dt="2023-10-23T11:49:43.471" v="594" actId="207"/>
          <ac:spMkLst>
            <pc:docMk/>
            <pc:sldMk cId="691327002" sldId="257"/>
            <ac:spMk id="4" creationId="{2E93FD43-FB39-A1BC-CBC3-1B6C42A03627}"/>
          </ac:spMkLst>
        </pc:spChg>
        <pc:spChg chg="add mod">
          <ac:chgData name="Schwarzová Kateřina" userId="ad4280c1-9a83-4b38-88bb-7f30288a5b5f" providerId="ADAL" clId="{5DD285B6-500C-4D90-9F54-0E6F0CA204BD}" dt="2023-10-23T11:51:43.161" v="631" actId="20577"/>
          <ac:spMkLst>
            <pc:docMk/>
            <pc:sldMk cId="691327002" sldId="257"/>
            <ac:spMk id="5" creationId="{49A0CCA0-D2F6-9DDB-64D7-811D180CBF48}"/>
          </ac:spMkLst>
        </pc:spChg>
      </pc:sldChg>
      <pc:sldChg chg="modSp del mod ord">
        <pc:chgData name="Schwarzová Kateřina" userId="ad4280c1-9a83-4b38-88bb-7f30288a5b5f" providerId="ADAL" clId="{5DD285B6-500C-4D90-9F54-0E6F0CA204BD}" dt="2023-10-23T13:38:39.040" v="1977" actId="47"/>
        <pc:sldMkLst>
          <pc:docMk/>
          <pc:sldMk cId="2181757602" sldId="258"/>
        </pc:sldMkLst>
        <pc:spChg chg="mod">
          <ac:chgData name="Schwarzová Kateřina" userId="ad4280c1-9a83-4b38-88bb-7f30288a5b5f" providerId="ADAL" clId="{5DD285B6-500C-4D90-9F54-0E6F0CA204BD}" dt="2023-10-23T12:43:07.465" v="1608" actId="6549"/>
          <ac:spMkLst>
            <pc:docMk/>
            <pc:sldMk cId="2181757602" sldId="258"/>
            <ac:spMk id="2" creationId="{9B300B9F-39F9-F09D-F4A0-061E470EB266}"/>
          </ac:spMkLst>
        </pc:spChg>
      </pc:sldChg>
      <pc:sldChg chg="modSp del mod">
        <pc:chgData name="Schwarzová Kateřina" userId="ad4280c1-9a83-4b38-88bb-7f30288a5b5f" providerId="ADAL" clId="{5DD285B6-500C-4D90-9F54-0E6F0CA204BD}" dt="2023-10-23T14:14:23.886" v="3140" actId="47"/>
        <pc:sldMkLst>
          <pc:docMk/>
          <pc:sldMk cId="3845375585" sldId="259"/>
        </pc:sldMkLst>
        <pc:spChg chg="mod">
          <ac:chgData name="Schwarzová Kateřina" userId="ad4280c1-9a83-4b38-88bb-7f30288a5b5f" providerId="ADAL" clId="{5DD285B6-500C-4D90-9F54-0E6F0CA204BD}" dt="2023-10-20T11:55:39.932" v="0" actId="20577"/>
          <ac:spMkLst>
            <pc:docMk/>
            <pc:sldMk cId="3845375585" sldId="259"/>
            <ac:spMk id="2" creationId="{2746DA9B-30F5-B438-9048-1D8354090A14}"/>
          </ac:spMkLst>
        </pc:spChg>
      </pc:sldChg>
      <pc:sldChg chg="addSp modSp new mod">
        <pc:chgData name="Schwarzová Kateřina" userId="ad4280c1-9a83-4b38-88bb-7f30288a5b5f" providerId="ADAL" clId="{5DD285B6-500C-4D90-9F54-0E6F0CA204BD}" dt="2023-10-23T11:31:39.263" v="402" actId="113"/>
        <pc:sldMkLst>
          <pc:docMk/>
          <pc:sldMk cId="1797301587" sldId="263"/>
        </pc:sldMkLst>
        <pc:spChg chg="mod">
          <ac:chgData name="Schwarzová Kateřina" userId="ad4280c1-9a83-4b38-88bb-7f30288a5b5f" providerId="ADAL" clId="{5DD285B6-500C-4D90-9F54-0E6F0CA204BD}" dt="2023-10-23T11:29:47.975" v="380" actId="2711"/>
          <ac:spMkLst>
            <pc:docMk/>
            <pc:sldMk cId="1797301587" sldId="263"/>
            <ac:spMk id="2" creationId="{064D5DAB-9C5D-FAC8-610A-1A86429EF780}"/>
          </ac:spMkLst>
        </pc:spChg>
        <pc:spChg chg="mod">
          <ac:chgData name="Schwarzová Kateřina" userId="ad4280c1-9a83-4b38-88bb-7f30288a5b5f" providerId="ADAL" clId="{5DD285B6-500C-4D90-9F54-0E6F0CA204BD}" dt="2023-10-23T11:31:39.263" v="402" actId="113"/>
          <ac:spMkLst>
            <pc:docMk/>
            <pc:sldMk cId="1797301587" sldId="263"/>
            <ac:spMk id="3" creationId="{8A966F3A-AB01-213A-926F-81E825E5BBC9}"/>
          </ac:spMkLst>
        </pc:spChg>
        <pc:spChg chg="add mod ord">
          <ac:chgData name="Schwarzová Kateřina" userId="ad4280c1-9a83-4b38-88bb-7f30288a5b5f" providerId="ADAL" clId="{5DD285B6-500C-4D90-9F54-0E6F0CA204BD}" dt="2023-10-23T11:29:36.534" v="378" actId="14100"/>
          <ac:spMkLst>
            <pc:docMk/>
            <pc:sldMk cId="1797301587" sldId="263"/>
            <ac:spMk id="4" creationId="{01B9D1F3-4A72-4318-661F-0387363313F1}"/>
          </ac:spMkLst>
        </pc:spChg>
      </pc:sldChg>
      <pc:sldChg chg="modSp add mod">
        <pc:chgData name="Schwarzová Kateřina" userId="ad4280c1-9a83-4b38-88bb-7f30288a5b5f" providerId="ADAL" clId="{5DD285B6-500C-4D90-9F54-0E6F0CA204BD}" dt="2023-10-23T11:28:21.202" v="370" actId="20577"/>
        <pc:sldMkLst>
          <pc:docMk/>
          <pc:sldMk cId="2912430817" sldId="264"/>
        </pc:sldMkLst>
        <pc:spChg chg="mod">
          <ac:chgData name="Schwarzová Kateřina" userId="ad4280c1-9a83-4b38-88bb-7f30288a5b5f" providerId="ADAL" clId="{5DD285B6-500C-4D90-9F54-0E6F0CA204BD}" dt="2023-10-23T11:28:21.202" v="370" actId="20577"/>
          <ac:spMkLst>
            <pc:docMk/>
            <pc:sldMk cId="2912430817" sldId="264"/>
            <ac:spMk id="2" creationId="{682C231A-E554-BD7B-A727-6A97CB8E86AF}"/>
          </ac:spMkLst>
        </pc:spChg>
      </pc:sldChg>
      <pc:sldChg chg="delSp modSp add mod">
        <pc:chgData name="Schwarzová Kateřina" userId="ad4280c1-9a83-4b38-88bb-7f30288a5b5f" providerId="ADAL" clId="{5DD285B6-500C-4D90-9F54-0E6F0CA204BD}" dt="2023-10-23T11:52:44.784" v="637" actId="5793"/>
        <pc:sldMkLst>
          <pc:docMk/>
          <pc:sldMk cId="0" sldId="265"/>
        </pc:sldMkLst>
        <pc:spChg chg="mod">
          <ac:chgData name="Schwarzová Kateřina" userId="ad4280c1-9a83-4b38-88bb-7f30288a5b5f" providerId="ADAL" clId="{5DD285B6-500C-4D90-9F54-0E6F0CA204BD}" dt="2023-10-23T11:28:47.680" v="373" actId="207"/>
          <ac:spMkLst>
            <pc:docMk/>
            <pc:sldMk cId="0" sldId="265"/>
            <ac:spMk id="4" creationId="{00000000-0000-0000-0000-000000000000}"/>
          </ac:spMkLst>
        </pc:spChg>
        <pc:spChg chg="del">
          <ac:chgData name="Schwarzová Kateřina" userId="ad4280c1-9a83-4b38-88bb-7f30288a5b5f" providerId="ADAL" clId="{5DD285B6-500C-4D90-9F54-0E6F0CA204BD}" dt="2023-10-23T11:28:51.860" v="374" actId="478"/>
          <ac:spMkLst>
            <pc:docMk/>
            <pc:sldMk cId="0" sldId="265"/>
            <ac:spMk id="6" creationId="{00000000-0000-0000-0000-000000000000}"/>
          </ac:spMkLst>
        </pc:spChg>
        <pc:spChg chg="mod">
          <ac:chgData name="Schwarzová Kateřina" userId="ad4280c1-9a83-4b38-88bb-7f30288a5b5f" providerId="ADAL" clId="{5DD285B6-500C-4D90-9F54-0E6F0CA204BD}" dt="2023-10-23T11:52:44.784" v="637" actId="5793"/>
          <ac:spMkLst>
            <pc:docMk/>
            <pc:sldMk cId="0" sldId="265"/>
            <ac:spMk id="7" creationId="{00000000-0000-0000-0000-000000000000}"/>
          </ac:spMkLst>
        </pc:spChg>
      </pc:sldChg>
      <pc:sldChg chg="add del">
        <pc:chgData name="Schwarzová Kateřina" userId="ad4280c1-9a83-4b38-88bb-7f30288a5b5f" providerId="ADAL" clId="{5DD285B6-500C-4D90-9F54-0E6F0CA204BD}" dt="2023-10-23T14:14:18.371" v="3138" actId="47"/>
        <pc:sldMkLst>
          <pc:docMk/>
          <pc:sldMk cId="1735069522" sldId="266"/>
        </pc:sldMkLst>
      </pc:sldChg>
      <pc:sldChg chg="addSp delSp modSp add mod">
        <pc:chgData name="Schwarzová Kateřina" userId="ad4280c1-9a83-4b38-88bb-7f30288a5b5f" providerId="ADAL" clId="{5DD285B6-500C-4D90-9F54-0E6F0CA204BD}" dt="2023-10-23T14:27:57.705" v="3570" actId="2711"/>
        <pc:sldMkLst>
          <pc:docMk/>
          <pc:sldMk cId="1892746272" sldId="278"/>
        </pc:sldMkLst>
        <pc:spChg chg="mod">
          <ac:chgData name="Schwarzová Kateřina" userId="ad4280c1-9a83-4b38-88bb-7f30288a5b5f" providerId="ADAL" clId="{5DD285B6-500C-4D90-9F54-0E6F0CA204BD}" dt="2023-10-23T14:27:32.940" v="3568" actId="6549"/>
          <ac:spMkLst>
            <pc:docMk/>
            <pc:sldMk cId="1892746272" sldId="278"/>
            <ac:spMk id="2" creationId="{9B6D10EB-C77E-EA66-7353-AB2E78EC3AED}"/>
          </ac:spMkLst>
        </pc:spChg>
        <pc:spChg chg="add mod ord">
          <ac:chgData name="Schwarzová Kateřina" userId="ad4280c1-9a83-4b38-88bb-7f30288a5b5f" providerId="ADAL" clId="{5DD285B6-500C-4D90-9F54-0E6F0CA204BD}" dt="2023-10-23T14:27:07.798" v="3547" actId="167"/>
          <ac:spMkLst>
            <pc:docMk/>
            <pc:sldMk cId="1892746272" sldId="278"/>
            <ac:spMk id="3" creationId="{B086724A-91AA-F550-A743-A0D00E3A8B06}"/>
          </ac:spMkLst>
        </pc:spChg>
        <pc:spChg chg="del">
          <ac:chgData name="Schwarzová Kateřina" userId="ad4280c1-9a83-4b38-88bb-7f30288a5b5f" providerId="ADAL" clId="{5DD285B6-500C-4D90-9F54-0E6F0CA204BD}" dt="2023-10-23T14:27:00.554" v="3545" actId="478"/>
          <ac:spMkLst>
            <pc:docMk/>
            <pc:sldMk cId="1892746272" sldId="278"/>
            <ac:spMk id="6" creationId="{00000000-0000-0000-0000-000000000000}"/>
          </ac:spMkLst>
        </pc:spChg>
        <pc:spChg chg="mod">
          <ac:chgData name="Schwarzová Kateřina" userId="ad4280c1-9a83-4b38-88bb-7f30288a5b5f" providerId="ADAL" clId="{5DD285B6-500C-4D90-9F54-0E6F0CA204BD}" dt="2023-10-23T14:27:57.705" v="3570" actId="2711"/>
          <ac:spMkLst>
            <pc:docMk/>
            <pc:sldMk cId="1892746272" sldId="278"/>
            <ac:spMk id="7" creationId="{9F2368BE-683A-54E1-DC22-4E1A1D8D5D4F}"/>
          </ac:spMkLst>
        </pc:spChg>
        <pc:graphicFrameChg chg="mod">
          <ac:chgData name="Schwarzová Kateřina" userId="ad4280c1-9a83-4b38-88bb-7f30288a5b5f" providerId="ADAL" clId="{5DD285B6-500C-4D90-9F54-0E6F0CA204BD}" dt="2023-10-23T14:26:52.059" v="3542" actId="207"/>
          <ac:graphicFrameMkLst>
            <pc:docMk/>
            <pc:sldMk cId="1892746272" sldId="278"/>
            <ac:graphicFrameMk id="4" creationId="{7C4ACA66-7153-B1DF-56E8-9148C54241AD}"/>
          </ac:graphicFrameMkLst>
        </pc:graphicFrameChg>
        <pc:picChg chg="mod">
          <ac:chgData name="Schwarzová Kateřina" userId="ad4280c1-9a83-4b38-88bb-7f30288a5b5f" providerId="ADAL" clId="{5DD285B6-500C-4D90-9F54-0E6F0CA204BD}" dt="2023-10-23T14:27:39.007" v="3569" actId="1076"/>
          <ac:picMkLst>
            <pc:docMk/>
            <pc:sldMk cId="1892746272" sldId="278"/>
            <ac:picMk id="8" creationId="{F3707591-1AE3-4EBE-7134-167256521251}"/>
          </ac:picMkLst>
        </pc:picChg>
      </pc:sldChg>
      <pc:sldChg chg="add del">
        <pc:chgData name="Schwarzová Kateřina" userId="ad4280c1-9a83-4b38-88bb-7f30288a5b5f" providerId="ADAL" clId="{5DD285B6-500C-4D90-9F54-0E6F0CA204BD}" dt="2023-10-23T14:32:42.642" v="3712" actId="47"/>
        <pc:sldMkLst>
          <pc:docMk/>
          <pc:sldMk cId="1068874859" sldId="279"/>
        </pc:sldMkLst>
      </pc:sldChg>
      <pc:sldChg chg="add del">
        <pc:chgData name="Schwarzová Kateřina" userId="ad4280c1-9a83-4b38-88bb-7f30288a5b5f" providerId="ADAL" clId="{5DD285B6-500C-4D90-9F54-0E6F0CA204BD}" dt="2023-10-23T14:32:54.611" v="3713" actId="47"/>
        <pc:sldMkLst>
          <pc:docMk/>
          <pc:sldMk cId="262793608" sldId="280"/>
        </pc:sldMkLst>
      </pc:sldChg>
      <pc:sldChg chg="addSp delSp modSp add mod">
        <pc:chgData name="Schwarzová Kateřina" userId="ad4280c1-9a83-4b38-88bb-7f30288a5b5f" providerId="ADAL" clId="{5DD285B6-500C-4D90-9F54-0E6F0CA204BD}" dt="2023-10-23T12:02:19.352" v="817" actId="403"/>
        <pc:sldMkLst>
          <pc:docMk/>
          <pc:sldMk cId="329410507" sldId="303"/>
        </pc:sldMkLst>
        <pc:spChg chg="mod">
          <ac:chgData name="Schwarzová Kateřina" userId="ad4280c1-9a83-4b38-88bb-7f30288a5b5f" providerId="ADAL" clId="{5DD285B6-500C-4D90-9F54-0E6F0CA204BD}" dt="2023-10-23T11:54:25.528" v="738" actId="20577"/>
          <ac:spMkLst>
            <pc:docMk/>
            <pc:sldMk cId="329410507" sldId="303"/>
            <ac:spMk id="2" creationId="{77CB4777-CDCE-F0D2-86C6-E33296F4D773}"/>
          </ac:spMkLst>
        </pc:spChg>
        <pc:spChg chg="add mod">
          <ac:chgData name="Schwarzová Kateřina" userId="ad4280c1-9a83-4b38-88bb-7f30288a5b5f" providerId="ADAL" clId="{5DD285B6-500C-4D90-9F54-0E6F0CA204BD}" dt="2023-10-23T12:02:19.352" v="817" actId="403"/>
          <ac:spMkLst>
            <pc:docMk/>
            <pc:sldMk cId="329410507" sldId="303"/>
            <ac:spMk id="4" creationId="{8DC0462D-4B55-1428-308B-85ED4B810E49}"/>
          </ac:spMkLst>
        </pc:spChg>
        <pc:graphicFrameChg chg="del mod">
          <ac:chgData name="Schwarzová Kateřina" userId="ad4280c1-9a83-4b38-88bb-7f30288a5b5f" providerId="ADAL" clId="{5DD285B6-500C-4D90-9F54-0E6F0CA204BD}" dt="2023-10-23T11:55:30.196" v="750" actId="478"/>
          <ac:graphicFrameMkLst>
            <pc:docMk/>
            <pc:sldMk cId="329410507" sldId="303"/>
            <ac:graphicFrameMk id="5" creationId="{B351F3FC-B9D2-55FD-AE80-3C6161BBFC2C}"/>
          </ac:graphicFrameMkLst>
        </pc:graphicFrameChg>
      </pc:sldChg>
      <pc:sldChg chg="modSp new del mod">
        <pc:chgData name="Schwarzová Kateřina" userId="ad4280c1-9a83-4b38-88bb-7f30288a5b5f" providerId="ADAL" clId="{5DD285B6-500C-4D90-9F54-0E6F0CA204BD}" dt="2023-10-23T13:54:11.825" v="2528" actId="47"/>
        <pc:sldMkLst>
          <pc:docMk/>
          <pc:sldMk cId="1744882472" sldId="304"/>
        </pc:sldMkLst>
        <pc:spChg chg="mod">
          <ac:chgData name="Schwarzová Kateřina" userId="ad4280c1-9a83-4b38-88bb-7f30288a5b5f" providerId="ADAL" clId="{5DD285B6-500C-4D90-9F54-0E6F0CA204BD}" dt="2023-10-23T11:53:20.586" v="644" actId="20577"/>
          <ac:spMkLst>
            <pc:docMk/>
            <pc:sldMk cId="1744882472" sldId="304"/>
            <ac:spMk id="2" creationId="{5DA77119-BF7B-BA7F-03E2-96DAFEC12580}"/>
          </ac:spMkLst>
        </pc:spChg>
        <pc:spChg chg="mod">
          <ac:chgData name="Schwarzová Kateřina" userId="ad4280c1-9a83-4b38-88bb-7f30288a5b5f" providerId="ADAL" clId="{5DD285B6-500C-4D90-9F54-0E6F0CA204BD}" dt="2023-10-23T13:53:52.967" v="2501" actId="20577"/>
          <ac:spMkLst>
            <pc:docMk/>
            <pc:sldMk cId="1744882472" sldId="304"/>
            <ac:spMk id="3" creationId="{D6061822-90C4-E9C9-2AE0-47444AFAA13E}"/>
          </ac:spMkLst>
        </pc:spChg>
      </pc:sldChg>
      <pc:sldChg chg="modSp add del mod">
        <pc:chgData name="Schwarzová Kateřina" userId="ad4280c1-9a83-4b38-88bb-7f30288a5b5f" providerId="ADAL" clId="{5DD285B6-500C-4D90-9F54-0E6F0CA204BD}" dt="2023-10-23T12:01:15.467" v="807" actId="47"/>
        <pc:sldMkLst>
          <pc:docMk/>
          <pc:sldMk cId="1552540369" sldId="305"/>
        </pc:sldMkLst>
        <pc:spChg chg="mod">
          <ac:chgData name="Schwarzová Kateřina" userId="ad4280c1-9a83-4b38-88bb-7f30288a5b5f" providerId="ADAL" clId="{5DD285B6-500C-4D90-9F54-0E6F0CA204BD}" dt="2023-10-23T12:00:54.570" v="799" actId="1076"/>
          <ac:spMkLst>
            <pc:docMk/>
            <pc:sldMk cId="1552540369" sldId="305"/>
            <ac:spMk id="2" creationId="{77CB4777-CDCE-F0D2-86C6-E33296F4D773}"/>
          </ac:spMkLst>
        </pc:spChg>
        <pc:spChg chg="mod">
          <ac:chgData name="Schwarzová Kateřina" userId="ad4280c1-9a83-4b38-88bb-7f30288a5b5f" providerId="ADAL" clId="{5DD285B6-500C-4D90-9F54-0E6F0CA204BD}" dt="2023-10-23T12:00:25.900" v="795" actId="1076"/>
          <ac:spMkLst>
            <pc:docMk/>
            <pc:sldMk cId="1552540369" sldId="305"/>
            <ac:spMk id="4" creationId="{8DC0462D-4B55-1428-308B-85ED4B810E49}"/>
          </ac:spMkLst>
        </pc:spChg>
      </pc:sldChg>
      <pc:sldChg chg="addSp delSp modSp new mod">
        <pc:chgData name="Schwarzová Kateřina" userId="ad4280c1-9a83-4b38-88bb-7f30288a5b5f" providerId="ADAL" clId="{5DD285B6-500C-4D90-9F54-0E6F0CA204BD}" dt="2023-10-23T12:03:59.457" v="844" actId="403"/>
        <pc:sldMkLst>
          <pc:docMk/>
          <pc:sldMk cId="750353537" sldId="306"/>
        </pc:sldMkLst>
        <pc:spChg chg="del">
          <ac:chgData name="Schwarzová Kateřina" userId="ad4280c1-9a83-4b38-88bb-7f30288a5b5f" providerId="ADAL" clId="{5DD285B6-500C-4D90-9F54-0E6F0CA204BD}" dt="2023-10-23T12:01:05.296" v="802" actId="478"/>
          <ac:spMkLst>
            <pc:docMk/>
            <pc:sldMk cId="750353537" sldId="306"/>
            <ac:spMk id="2" creationId="{65A01CB5-C014-4CAC-A437-6421E4632291}"/>
          </ac:spMkLst>
        </pc:spChg>
        <pc:spChg chg="mod">
          <ac:chgData name="Schwarzová Kateřina" userId="ad4280c1-9a83-4b38-88bb-7f30288a5b5f" providerId="ADAL" clId="{5DD285B6-500C-4D90-9F54-0E6F0CA204BD}" dt="2023-10-23T12:03:59.457" v="844" actId="403"/>
          <ac:spMkLst>
            <pc:docMk/>
            <pc:sldMk cId="750353537" sldId="306"/>
            <ac:spMk id="3" creationId="{7F28EED2-FE6A-9A9D-D213-DECCFFC294F0}"/>
          </ac:spMkLst>
        </pc:spChg>
        <pc:spChg chg="add mod">
          <ac:chgData name="Schwarzová Kateřina" userId="ad4280c1-9a83-4b38-88bb-7f30288a5b5f" providerId="ADAL" clId="{5DD285B6-500C-4D90-9F54-0E6F0CA204BD}" dt="2023-10-23T12:01:01.115" v="801" actId="1076"/>
          <ac:spMkLst>
            <pc:docMk/>
            <pc:sldMk cId="750353537" sldId="306"/>
            <ac:spMk id="4" creationId="{00C9B26C-5CC1-6218-F459-BF8189013044}"/>
          </ac:spMkLst>
        </pc:spChg>
      </pc:sldChg>
      <pc:sldChg chg="modSp new mod">
        <pc:chgData name="Schwarzová Kateřina" userId="ad4280c1-9a83-4b38-88bb-7f30288a5b5f" providerId="ADAL" clId="{5DD285B6-500C-4D90-9F54-0E6F0CA204BD}" dt="2023-10-23T14:33:27.417" v="3791" actId="20577"/>
        <pc:sldMkLst>
          <pc:docMk/>
          <pc:sldMk cId="755814370" sldId="307"/>
        </pc:sldMkLst>
        <pc:spChg chg="mod">
          <ac:chgData name="Schwarzová Kateřina" userId="ad4280c1-9a83-4b38-88bb-7f30288a5b5f" providerId="ADAL" clId="{5DD285B6-500C-4D90-9F54-0E6F0CA204BD}" dt="2023-10-23T14:33:27.417" v="3791" actId="20577"/>
          <ac:spMkLst>
            <pc:docMk/>
            <pc:sldMk cId="755814370" sldId="307"/>
            <ac:spMk id="2" creationId="{7E3628E6-8E3B-0971-E554-90BF82725A2E}"/>
          </ac:spMkLst>
        </pc:spChg>
      </pc:sldChg>
      <pc:sldChg chg="modSp add del mod">
        <pc:chgData name="Schwarzová Kateřina" userId="ad4280c1-9a83-4b38-88bb-7f30288a5b5f" providerId="ADAL" clId="{5DD285B6-500C-4D90-9F54-0E6F0CA204BD}" dt="2023-10-23T12:01:13.758" v="806" actId="47"/>
        <pc:sldMkLst>
          <pc:docMk/>
          <pc:sldMk cId="3479129756" sldId="307"/>
        </pc:sldMkLst>
        <pc:spChg chg="mod">
          <ac:chgData name="Schwarzová Kateřina" userId="ad4280c1-9a83-4b38-88bb-7f30288a5b5f" providerId="ADAL" clId="{5DD285B6-500C-4D90-9F54-0E6F0CA204BD}" dt="2023-10-23T12:00:46.724" v="798" actId="1076"/>
          <ac:spMkLst>
            <pc:docMk/>
            <pc:sldMk cId="3479129756" sldId="307"/>
            <ac:spMk id="2" creationId="{77CB4777-CDCE-F0D2-86C6-E33296F4D773}"/>
          </ac:spMkLst>
        </pc:spChg>
      </pc:sldChg>
      <pc:sldChg chg="delSp modSp add del mod">
        <pc:chgData name="Schwarzová Kateřina" userId="ad4280c1-9a83-4b38-88bb-7f30288a5b5f" providerId="ADAL" clId="{5DD285B6-500C-4D90-9F54-0E6F0CA204BD}" dt="2023-10-23T12:35:04.261" v="1120" actId="47"/>
        <pc:sldMkLst>
          <pc:docMk/>
          <pc:sldMk cId="3836511177" sldId="308"/>
        </pc:sldMkLst>
        <pc:spChg chg="mod">
          <ac:chgData name="Schwarzová Kateřina" userId="ad4280c1-9a83-4b38-88bb-7f30288a5b5f" providerId="ADAL" clId="{5DD285B6-500C-4D90-9F54-0E6F0CA204BD}" dt="2023-10-23T12:07:55.291" v="911" actId="20577"/>
          <ac:spMkLst>
            <pc:docMk/>
            <pc:sldMk cId="3836511177" sldId="308"/>
            <ac:spMk id="2" creationId="{5B65C6A3-5CD3-9597-2D36-ECD3661B333A}"/>
          </ac:spMkLst>
        </pc:spChg>
        <pc:spChg chg="mod">
          <ac:chgData name="Schwarzová Kateřina" userId="ad4280c1-9a83-4b38-88bb-7f30288a5b5f" providerId="ADAL" clId="{5DD285B6-500C-4D90-9F54-0E6F0CA204BD}" dt="2023-10-23T12:31:52.775" v="1087" actId="948"/>
          <ac:spMkLst>
            <pc:docMk/>
            <pc:sldMk cId="3836511177" sldId="308"/>
            <ac:spMk id="3" creationId="{61234BA8-EBF0-F0FC-FD8B-BFB617D35374}"/>
          </ac:spMkLst>
        </pc:spChg>
        <pc:spChg chg="del">
          <ac:chgData name="Schwarzová Kateřina" userId="ad4280c1-9a83-4b38-88bb-7f30288a5b5f" providerId="ADAL" clId="{5DD285B6-500C-4D90-9F54-0E6F0CA204BD}" dt="2023-10-23T12:07:11.737" v="847" actId="478"/>
          <ac:spMkLst>
            <pc:docMk/>
            <pc:sldMk cId="3836511177" sldId="308"/>
            <ac:spMk id="5" creationId="{49A0CCA0-D2F6-9DDB-64D7-811D180CBF48}"/>
          </ac:spMkLst>
        </pc:spChg>
      </pc:sldChg>
      <pc:sldChg chg="add del">
        <pc:chgData name="Schwarzová Kateřina" userId="ad4280c1-9a83-4b38-88bb-7f30288a5b5f" providerId="ADAL" clId="{5DD285B6-500C-4D90-9F54-0E6F0CA204BD}" dt="2023-10-23T12:07:19.432" v="851"/>
        <pc:sldMkLst>
          <pc:docMk/>
          <pc:sldMk cId="389096201" sldId="309"/>
        </pc:sldMkLst>
      </pc:sldChg>
      <pc:sldChg chg="addSp modSp add mod">
        <pc:chgData name="Schwarzová Kateřina" userId="ad4280c1-9a83-4b38-88bb-7f30288a5b5f" providerId="ADAL" clId="{5DD285B6-500C-4D90-9F54-0E6F0CA204BD}" dt="2023-10-23T12:34:40.079" v="1119" actId="948"/>
        <pc:sldMkLst>
          <pc:docMk/>
          <pc:sldMk cId="960515590" sldId="309"/>
        </pc:sldMkLst>
        <pc:spChg chg="mod">
          <ac:chgData name="Schwarzová Kateřina" userId="ad4280c1-9a83-4b38-88bb-7f30288a5b5f" providerId="ADAL" clId="{5DD285B6-500C-4D90-9F54-0E6F0CA204BD}" dt="2023-10-23T12:34:40.079" v="1119" actId="948"/>
          <ac:spMkLst>
            <pc:docMk/>
            <pc:sldMk cId="960515590" sldId="309"/>
            <ac:spMk id="3" creationId="{61234BA8-EBF0-F0FC-FD8B-BFB617D35374}"/>
          </ac:spMkLst>
        </pc:spChg>
        <pc:spChg chg="add mod">
          <ac:chgData name="Schwarzová Kateřina" userId="ad4280c1-9a83-4b38-88bb-7f30288a5b5f" providerId="ADAL" clId="{5DD285B6-500C-4D90-9F54-0E6F0CA204BD}" dt="2023-10-23T12:34:14.188" v="1116" actId="1076"/>
          <ac:spMkLst>
            <pc:docMk/>
            <pc:sldMk cId="960515590" sldId="309"/>
            <ac:spMk id="5" creationId="{9B663E87-5805-0D20-561F-949A3410C1E3}"/>
          </ac:spMkLst>
        </pc:spChg>
      </pc:sldChg>
      <pc:sldChg chg="modSp add mod">
        <pc:chgData name="Schwarzová Kateřina" userId="ad4280c1-9a83-4b38-88bb-7f30288a5b5f" providerId="ADAL" clId="{5DD285B6-500C-4D90-9F54-0E6F0CA204BD}" dt="2023-10-23T12:43:02.001" v="1604" actId="6549"/>
        <pc:sldMkLst>
          <pc:docMk/>
          <pc:sldMk cId="1948081360" sldId="310"/>
        </pc:sldMkLst>
        <pc:spChg chg="mod">
          <ac:chgData name="Schwarzová Kateřina" userId="ad4280c1-9a83-4b38-88bb-7f30288a5b5f" providerId="ADAL" clId="{5DD285B6-500C-4D90-9F54-0E6F0CA204BD}" dt="2023-10-23T12:35:24.767" v="1123" actId="20577"/>
          <ac:spMkLst>
            <pc:docMk/>
            <pc:sldMk cId="1948081360" sldId="310"/>
            <ac:spMk id="2" creationId="{064D5DAB-9C5D-FAC8-610A-1A86429EF780}"/>
          </ac:spMkLst>
        </pc:spChg>
        <pc:spChg chg="mod">
          <ac:chgData name="Schwarzová Kateřina" userId="ad4280c1-9a83-4b38-88bb-7f30288a5b5f" providerId="ADAL" clId="{5DD285B6-500C-4D90-9F54-0E6F0CA204BD}" dt="2023-10-23T12:43:02.001" v="1604" actId="6549"/>
          <ac:spMkLst>
            <pc:docMk/>
            <pc:sldMk cId="1948081360" sldId="310"/>
            <ac:spMk id="3" creationId="{8A966F3A-AB01-213A-926F-81E825E5BBC9}"/>
          </ac:spMkLst>
        </pc:spChg>
      </pc:sldChg>
      <pc:sldChg chg="addSp delSp modSp add del mod">
        <pc:chgData name="Schwarzová Kateřina" userId="ad4280c1-9a83-4b38-88bb-7f30288a5b5f" providerId="ADAL" clId="{5DD285B6-500C-4D90-9F54-0E6F0CA204BD}" dt="2023-10-23T14:14:20.399" v="3139" actId="47"/>
        <pc:sldMkLst>
          <pc:docMk/>
          <pc:sldMk cId="3323151612" sldId="311"/>
        </pc:sldMkLst>
        <pc:spChg chg="mod">
          <ac:chgData name="Schwarzová Kateřina" userId="ad4280c1-9a83-4b38-88bb-7f30288a5b5f" providerId="ADAL" clId="{5DD285B6-500C-4D90-9F54-0E6F0CA204BD}" dt="2023-10-23T14:02:41.959" v="2708" actId="6549"/>
          <ac:spMkLst>
            <pc:docMk/>
            <pc:sldMk cId="3323151612" sldId="311"/>
            <ac:spMk id="2" creationId="{5B65C6A3-5CD3-9597-2D36-ECD3661B333A}"/>
          </ac:spMkLst>
        </pc:spChg>
        <pc:spChg chg="mod">
          <ac:chgData name="Schwarzová Kateřina" userId="ad4280c1-9a83-4b38-88bb-7f30288a5b5f" providerId="ADAL" clId="{5DD285B6-500C-4D90-9F54-0E6F0CA204BD}" dt="2023-10-23T13:51:13.333" v="2415" actId="6549"/>
          <ac:spMkLst>
            <pc:docMk/>
            <pc:sldMk cId="3323151612" sldId="311"/>
            <ac:spMk id="3" creationId="{61234BA8-EBF0-F0FC-FD8B-BFB617D35374}"/>
          </ac:spMkLst>
        </pc:spChg>
        <pc:spChg chg="mod">
          <ac:chgData name="Schwarzová Kateřina" userId="ad4280c1-9a83-4b38-88bb-7f30288a5b5f" providerId="ADAL" clId="{5DD285B6-500C-4D90-9F54-0E6F0CA204BD}" dt="2023-10-23T13:51:48.399" v="2440" actId="6549"/>
          <ac:spMkLst>
            <pc:docMk/>
            <pc:sldMk cId="3323151612" sldId="311"/>
            <ac:spMk id="5" creationId="{49A0CCA0-D2F6-9DDB-64D7-811D180CBF48}"/>
          </ac:spMkLst>
        </pc:spChg>
        <pc:spChg chg="add del mod ord">
          <ac:chgData name="Schwarzová Kateřina" userId="ad4280c1-9a83-4b38-88bb-7f30288a5b5f" providerId="ADAL" clId="{5DD285B6-500C-4D90-9F54-0E6F0CA204BD}" dt="2023-10-23T14:02:48.223" v="2709" actId="478"/>
          <ac:spMkLst>
            <pc:docMk/>
            <pc:sldMk cId="3323151612" sldId="311"/>
            <ac:spMk id="12" creationId="{D81BD349-C70D-3232-17CB-BF24BD326560}"/>
          </ac:spMkLst>
        </pc:spChg>
        <pc:picChg chg="add del mod modCrop">
          <ac:chgData name="Schwarzová Kateřina" userId="ad4280c1-9a83-4b38-88bb-7f30288a5b5f" providerId="ADAL" clId="{5DD285B6-500C-4D90-9F54-0E6F0CA204BD}" dt="2023-10-23T14:02:49.319" v="2710" actId="478"/>
          <ac:picMkLst>
            <pc:docMk/>
            <pc:sldMk cId="3323151612" sldId="311"/>
            <ac:picMk id="7" creationId="{55AB6471-F890-518E-9091-1B2CDA3852D8}"/>
          </ac:picMkLst>
        </pc:picChg>
        <pc:picChg chg="add del mod modCrop">
          <ac:chgData name="Schwarzová Kateřina" userId="ad4280c1-9a83-4b38-88bb-7f30288a5b5f" providerId="ADAL" clId="{5DD285B6-500C-4D90-9F54-0E6F0CA204BD}" dt="2023-10-23T14:02:49.903" v="2711" actId="478"/>
          <ac:picMkLst>
            <pc:docMk/>
            <pc:sldMk cId="3323151612" sldId="311"/>
            <ac:picMk id="9" creationId="{AF397700-6849-B497-0A0D-A744F6F1E29C}"/>
          </ac:picMkLst>
        </pc:picChg>
        <pc:picChg chg="add del mod">
          <ac:chgData name="Schwarzová Kateřina" userId="ad4280c1-9a83-4b38-88bb-7f30288a5b5f" providerId="ADAL" clId="{5DD285B6-500C-4D90-9F54-0E6F0CA204BD}" dt="2023-10-23T14:04:22.917" v="2792" actId="21"/>
          <ac:picMkLst>
            <pc:docMk/>
            <pc:sldMk cId="3323151612" sldId="311"/>
            <ac:picMk id="11" creationId="{D5AE0601-AD0A-7C45-7332-DB3B2B584D45}"/>
          </ac:picMkLst>
        </pc:picChg>
      </pc:sldChg>
      <pc:sldChg chg="addSp modSp add mod">
        <pc:chgData name="Schwarzová Kateřina" userId="ad4280c1-9a83-4b38-88bb-7f30288a5b5f" providerId="ADAL" clId="{5DD285B6-500C-4D90-9F54-0E6F0CA204BD}" dt="2023-10-23T13:38:14.731" v="1976" actId="1076"/>
        <pc:sldMkLst>
          <pc:docMk/>
          <pc:sldMk cId="4284107451" sldId="312"/>
        </pc:sldMkLst>
        <pc:spChg chg="mod">
          <ac:chgData name="Schwarzová Kateřina" userId="ad4280c1-9a83-4b38-88bb-7f30288a5b5f" providerId="ADAL" clId="{5DD285B6-500C-4D90-9F54-0E6F0CA204BD}" dt="2023-10-23T12:43:44.284" v="1659" actId="6549"/>
          <ac:spMkLst>
            <pc:docMk/>
            <pc:sldMk cId="4284107451" sldId="312"/>
            <ac:spMk id="2" creationId="{064D5DAB-9C5D-FAC8-610A-1A86429EF780}"/>
          </ac:spMkLst>
        </pc:spChg>
        <pc:spChg chg="mod">
          <ac:chgData name="Schwarzová Kateřina" userId="ad4280c1-9a83-4b38-88bb-7f30288a5b5f" providerId="ADAL" clId="{5DD285B6-500C-4D90-9F54-0E6F0CA204BD}" dt="2023-10-23T13:38:14.731" v="1976" actId="1076"/>
          <ac:spMkLst>
            <pc:docMk/>
            <pc:sldMk cId="4284107451" sldId="312"/>
            <ac:spMk id="3" creationId="{8A966F3A-AB01-213A-926F-81E825E5BBC9}"/>
          </ac:spMkLst>
        </pc:spChg>
        <pc:graphicFrameChg chg="add mod">
          <ac:chgData name="Schwarzová Kateřina" userId="ad4280c1-9a83-4b38-88bb-7f30288a5b5f" providerId="ADAL" clId="{5DD285B6-500C-4D90-9F54-0E6F0CA204BD}" dt="2023-10-23T13:37:57.896" v="1974" actId="207"/>
          <ac:graphicFrameMkLst>
            <pc:docMk/>
            <pc:sldMk cId="4284107451" sldId="312"/>
            <ac:graphicFrameMk id="5" creationId="{95552DE8-EB54-C5D3-6FC8-8687825AFA81}"/>
          </ac:graphicFrameMkLst>
        </pc:graphicFrameChg>
      </pc:sldChg>
      <pc:sldChg chg="modSp add mod">
        <pc:chgData name="Schwarzová Kateřina" userId="ad4280c1-9a83-4b38-88bb-7f30288a5b5f" providerId="ADAL" clId="{5DD285B6-500C-4D90-9F54-0E6F0CA204BD}" dt="2023-10-23T13:54:03.348" v="2527" actId="15"/>
        <pc:sldMkLst>
          <pc:docMk/>
          <pc:sldMk cId="2954159753" sldId="313"/>
        </pc:sldMkLst>
        <pc:spChg chg="mod">
          <ac:chgData name="Schwarzová Kateřina" userId="ad4280c1-9a83-4b38-88bb-7f30288a5b5f" providerId="ADAL" clId="{5DD285B6-500C-4D90-9F54-0E6F0CA204BD}" dt="2023-10-23T13:40:08.839" v="2015" actId="6549"/>
          <ac:spMkLst>
            <pc:docMk/>
            <pc:sldMk cId="2954159753" sldId="313"/>
            <ac:spMk id="2" creationId="{064D5DAB-9C5D-FAC8-610A-1A86429EF780}"/>
          </ac:spMkLst>
        </pc:spChg>
        <pc:spChg chg="mod">
          <ac:chgData name="Schwarzová Kateřina" userId="ad4280c1-9a83-4b38-88bb-7f30288a5b5f" providerId="ADAL" clId="{5DD285B6-500C-4D90-9F54-0E6F0CA204BD}" dt="2023-10-23T13:54:03.348" v="2527" actId="15"/>
          <ac:spMkLst>
            <pc:docMk/>
            <pc:sldMk cId="2954159753" sldId="313"/>
            <ac:spMk id="3" creationId="{8A966F3A-AB01-213A-926F-81E825E5BBC9}"/>
          </ac:spMkLst>
        </pc:spChg>
      </pc:sldChg>
      <pc:sldChg chg="addSp delSp modSp add mod ord">
        <pc:chgData name="Schwarzová Kateřina" userId="ad4280c1-9a83-4b38-88bb-7f30288a5b5f" providerId="ADAL" clId="{5DD285B6-500C-4D90-9F54-0E6F0CA204BD}" dt="2023-10-23T14:14:04.718" v="3137"/>
        <pc:sldMkLst>
          <pc:docMk/>
          <pc:sldMk cId="4033318698" sldId="314"/>
        </pc:sldMkLst>
        <pc:spChg chg="mod">
          <ac:chgData name="Schwarzová Kateřina" userId="ad4280c1-9a83-4b38-88bb-7f30288a5b5f" providerId="ADAL" clId="{5DD285B6-500C-4D90-9F54-0E6F0CA204BD}" dt="2023-10-23T14:13:58.213" v="3135"/>
          <ac:spMkLst>
            <pc:docMk/>
            <pc:sldMk cId="4033318698" sldId="314"/>
            <ac:spMk id="2" creationId="{5B65C6A3-5CD3-9597-2D36-ECD3661B333A}"/>
          </ac:spMkLst>
        </pc:spChg>
        <pc:spChg chg="del">
          <ac:chgData name="Schwarzová Kateřina" userId="ad4280c1-9a83-4b38-88bb-7f30288a5b5f" providerId="ADAL" clId="{5DD285B6-500C-4D90-9F54-0E6F0CA204BD}" dt="2023-10-23T14:11:29.732" v="3020" actId="478"/>
          <ac:spMkLst>
            <pc:docMk/>
            <pc:sldMk cId="4033318698" sldId="314"/>
            <ac:spMk id="3" creationId="{61234BA8-EBF0-F0FC-FD8B-BFB617D35374}"/>
          </ac:spMkLst>
        </pc:spChg>
        <pc:spChg chg="del">
          <ac:chgData name="Schwarzová Kateřina" userId="ad4280c1-9a83-4b38-88bb-7f30288a5b5f" providerId="ADAL" clId="{5DD285B6-500C-4D90-9F54-0E6F0CA204BD}" dt="2023-10-23T14:11:37.448" v="3024" actId="478"/>
          <ac:spMkLst>
            <pc:docMk/>
            <pc:sldMk cId="4033318698" sldId="314"/>
            <ac:spMk id="5" creationId="{49A0CCA0-D2F6-9DDB-64D7-811D180CBF48}"/>
          </ac:spMkLst>
        </pc:spChg>
        <pc:spChg chg="add mod">
          <ac:chgData name="Schwarzová Kateřina" userId="ad4280c1-9a83-4b38-88bb-7f30288a5b5f" providerId="ADAL" clId="{5DD285B6-500C-4D90-9F54-0E6F0CA204BD}" dt="2023-10-23T14:11:43.521" v="3026" actId="2711"/>
          <ac:spMkLst>
            <pc:docMk/>
            <pc:sldMk cId="4033318698" sldId="314"/>
            <ac:spMk id="6" creationId="{57B97F82-8ABF-0006-2498-62625628BE2D}"/>
          </ac:spMkLst>
        </pc:spChg>
        <pc:spChg chg="add del mod">
          <ac:chgData name="Schwarzová Kateřina" userId="ad4280c1-9a83-4b38-88bb-7f30288a5b5f" providerId="ADAL" clId="{5DD285B6-500C-4D90-9F54-0E6F0CA204BD}" dt="2023-10-23T14:11:36.074" v="3023" actId="478"/>
          <ac:spMkLst>
            <pc:docMk/>
            <pc:sldMk cId="4033318698" sldId="314"/>
            <ac:spMk id="10" creationId="{27A588B8-13EC-B835-29EB-4B9C53217E42}"/>
          </ac:spMkLst>
        </pc:spChg>
        <pc:spChg chg="del">
          <ac:chgData name="Schwarzová Kateřina" userId="ad4280c1-9a83-4b38-88bb-7f30288a5b5f" providerId="ADAL" clId="{5DD285B6-500C-4D90-9F54-0E6F0CA204BD}" dt="2023-10-23T13:52:04.692" v="2443" actId="478"/>
          <ac:spMkLst>
            <pc:docMk/>
            <pc:sldMk cId="4033318698" sldId="314"/>
            <ac:spMk id="12" creationId="{D81BD349-C70D-3232-17CB-BF24BD326560}"/>
          </ac:spMkLst>
        </pc:spChg>
        <pc:spChg chg="add mod">
          <ac:chgData name="Schwarzová Kateřina" userId="ad4280c1-9a83-4b38-88bb-7f30288a5b5f" providerId="ADAL" clId="{5DD285B6-500C-4D90-9F54-0E6F0CA204BD}" dt="2023-10-23T14:13:45.820" v="3134" actId="20577"/>
          <ac:spMkLst>
            <pc:docMk/>
            <pc:sldMk cId="4033318698" sldId="314"/>
            <ac:spMk id="13" creationId="{735E361A-2877-7C2F-468B-E5DDD5107C1F}"/>
          </ac:spMkLst>
        </pc:spChg>
        <pc:spChg chg="add mod">
          <ac:chgData name="Schwarzová Kateřina" userId="ad4280c1-9a83-4b38-88bb-7f30288a5b5f" providerId="ADAL" clId="{5DD285B6-500C-4D90-9F54-0E6F0CA204BD}" dt="2023-10-23T14:13:16.798" v="3106" actId="2711"/>
          <ac:spMkLst>
            <pc:docMk/>
            <pc:sldMk cId="4033318698" sldId="314"/>
            <ac:spMk id="16" creationId="{F71FAE93-B429-8136-8BDC-2C785D96DBFC}"/>
          </ac:spMkLst>
        </pc:spChg>
        <pc:picChg chg="del">
          <ac:chgData name="Schwarzová Kateřina" userId="ad4280c1-9a83-4b38-88bb-7f30288a5b5f" providerId="ADAL" clId="{5DD285B6-500C-4D90-9F54-0E6F0CA204BD}" dt="2023-10-23T13:52:03.149" v="2442" actId="478"/>
          <ac:picMkLst>
            <pc:docMk/>
            <pc:sldMk cId="4033318698" sldId="314"/>
            <ac:picMk id="7" creationId="{55AB6471-F890-518E-9091-1B2CDA3852D8}"/>
          </ac:picMkLst>
        </pc:picChg>
        <pc:picChg chg="del">
          <ac:chgData name="Schwarzová Kateřina" userId="ad4280c1-9a83-4b38-88bb-7f30288a5b5f" providerId="ADAL" clId="{5DD285B6-500C-4D90-9F54-0E6F0CA204BD}" dt="2023-10-23T13:52:06.162" v="2444" actId="478"/>
          <ac:picMkLst>
            <pc:docMk/>
            <pc:sldMk cId="4033318698" sldId="314"/>
            <ac:picMk id="9" creationId="{AF397700-6849-B497-0A0D-A744F6F1E29C}"/>
          </ac:picMkLst>
        </pc:picChg>
        <pc:picChg chg="del">
          <ac:chgData name="Schwarzová Kateřina" userId="ad4280c1-9a83-4b38-88bb-7f30288a5b5f" providerId="ADAL" clId="{5DD285B6-500C-4D90-9F54-0E6F0CA204BD}" dt="2023-10-23T14:11:30.836" v="3021" actId="478"/>
          <ac:picMkLst>
            <pc:docMk/>
            <pc:sldMk cId="4033318698" sldId="314"/>
            <ac:picMk id="11" creationId="{D5AE0601-AD0A-7C45-7332-DB3B2B584D45}"/>
          </ac:picMkLst>
        </pc:picChg>
        <pc:cxnChg chg="add mod">
          <ac:chgData name="Schwarzová Kateřina" userId="ad4280c1-9a83-4b38-88bb-7f30288a5b5f" providerId="ADAL" clId="{5DD285B6-500C-4D90-9F54-0E6F0CA204BD}" dt="2023-10-23T14:12:28.817" v="3035" actId="1076"/>
          <ac:cxnSpMkLst>
            <pc:docMk/>
            <pc:sldMk cId="4033318698" sldId="314"/>
            <ac:cxnSpMk id="14" creationId="{048B1D4A-C086-38A6-CFD7-1CD53A973478}"/>
          </ac:cxnSpMkLst>
        </pc:cxnChg>
        <pc:cxnChg chg="add mod">
          <ac:chgData name="Schwarzová Kateřina" userId="ad4280c1-9a83-4b38-88bb-7f30288a5b5f" providerId="ADAL" clId="{5DD285B6-500C-4D90-9F54-0E6F0CA204BD}" dt="2023-10-23T14:12:32.152" v="3036" actId="1076"/>
          <ac:cxnSpMkLst>
            <pc:docMk/>
            <pc:sldMk cId="4033318698" sldId="314"/>
            <ac:cxnSpMk id="15" creationId="{52561823-65F3-DF6A-2602-DF353877A2C7}"/>
          </ac:cxnSpMkLst>
        </pc:cxnChg>
      </pc:sldChg>
      <pc:sldChg chg="add del">
        <pc:chgData name="Schwarzová Kateřina" userId="ad4280c1-9a83-4b38-88bb-7f30288a5b5f" providerId="ADAL" clId="{5DD285B6-500C-4D90-9F54-0E6F0CA204BD}" dt="2023-10-23T13:54:28.462" v="2529" actId="47"/>
        <pc:sldMkLst>
          <pc:docMk/>
          <pc:sldMk cId="1649333994" sldId="315"/>
        </pc:sldMkLst>
      </pc:sldChg>
      <pc:sldChg chg="modSp add mod">
        <pc:chgData name="Schwarzová Kateřina" userId="ad4280c1-9a83-4b38-88bb-7f30288a5b5f" providerId="ADAL" clId="{5DD285B6-500C-4D90-9F54-0E6F0CA204BD}" dt="2023-10-23T13:53:38.505" v="2488" actId="6549"/>
        <pc:sldMkLst>
          <pc:docMk/>
          <pc:sldMk cId="3054221709" sldId="316"/>
        </pc:sldMkLst>
        <pc:spChg chg="mod">
          <ac:chgData name="Schwarzová Kateřina" userId="ad4280c1-9a83-4b38-88bb-7f30288a5b5f" providerId="ADAL" clId="{5DD285B6-500C-4D90-9F54-0E6F0CA204BD}" dt="2023-10-23T13:53:38.505" v="2488" actId="6549"/>
          <ac:spMkLst>
            <pc:docMk/>
            <pc:sldMk cId="3054221709" sldId="316"/>
            <ac:spMk id="2" creationId="{682C231A-E554-BD7B-A727-6A97CB8E86AF}"/>
          </ac:spMkLst>
        </pc:spChg>
      </pc:sldChg>
      <pc:sldChg chg="addSp delSp modSp add mod">
        <pc:chgData name="Schwarzová Kateřina" userId="ad4280c1-9a83-4b38-88bb-7f30288a5b5f" providerId="ADAL" clId="{5DD285B6-500C-4D90-9F54-0E6F0CA204BD}" dt="2023-10-23T14:01:15.175" v="2628" actId="207"/>
        <pc:sldMkLst>
          <pc:docMk/>
          <pc:sldMk cId="1304952457" sldId="317"/>
        </pc:sldMkLst>
        <pc:spChg chg="mod">
          <ac:chgData name="Schwarzová Kateřina" userId="ad4280c1-9a83-4b38-88bb-7f30288a5b5f" providerId="ADAL" clId="{5DD285B6-500C-4D90-9F54-0E6F0CA204BD}" dt="2023-10-23T13:55:41.958" v="2554" actId="108"/>
          <ac:spMkLst>
            <pc:docMk/>
            <pc:sldMk cId="1304952457" sldId="317"/>
            <ac:spMk id="2" creationId="{4CC4C20A-931F-0E3D-6E32-CAE2D4F004EB}"/>
          </ac:spMkLst>
        </pc:spChg>
        <pc:spChg chg="add mod ord">
          <ac:chgData name="Schwarzová Kateřina" userId="ad4280c1-9a83-4b38-88bb-7f30288a5b5f" providerId="ADAL" clId="{5DD285B6-500C-4D90-9F54-0E6F0CA204BD}" dt="2023-10-23T13:55:34.516" v="2553" actId="167"/>
          <ac:spMkLst>
            <pc:docMk/>
            <pc:sldMk cId="1304952457" sldId="317"/>
            <ac:spMk id="3" creationId="{BCB7AD72-014B-AA87-A36E-D591CED2D061}"/>
          </ac:spMkLst>
        </pc:spChg>
        <pc:spChg chg="del">
          <ac:chgData name="Schwarzová Kateřina" userId="ad4280c1-9a83-4b38-88bb-7f30288a5b5f" providerId="ADAL" clId="{5DD285B6-500C-4D90-9F54-0E6F0CA204BD}" dt="2023-10-23T13:55:31.079" v="2551" actId="478"/>
          <ac:spMkLst>
            <pc:docMk/>
            <pc:sldMk cId="1304952457" sldId="317"/>
            <ac:spMk id="5" creationId="{00000000-0000-0000-0000-000000000000}"/>
          </ac:spMkLst>
        </pc:spChg>
        <pc:spChg chg="mod">
          <ac:chgData name="Schwarzová Kateřina" userId="ad4280c1-9a83-4b38-88bb-7f30288a5b5f" providerId="ADAL" clId="{5DD285B6-500C-4D90-9F54-0E6F0CA204BD}" dt="2023-10-23T13:59:58.413" v="2621" actId="2711"/>
          <ac:spMkLst>
            <pc:docMk/>
            <pc:sldMk cId="1304952457" sldId="317"/>
            <ac:spMk id="6" creationId="{9F2368BE-683A-54E1-DC22-4E1A1D8D5D4F}"/>
          </ac:spMkLst>
        </pc:spChg>
        <pc:graphicFrameChg chg="mod">
          <ac:chgData name="Schwarzová Kateřina" userId="ad4280c1-9a83-4b38-88bb-7f30288a5b5f" providerId="ADAL" clId="{5DD285B6-500C-4D90-9F54-0E6F0CA204BD}" dt="2023-10-23T14:01:15.175" v="2628" actId="207"/>
          <ac:graphicFrameMkLst>
            <pc:docMk/>
            <pc:sldMk cId="1304952457" sldId="317"/>
            <ac:graphicFrameMk id="11" creationId="{2F9B6F9F-6A53-1AD5-7BD5-060173DABE6B}"/>
          </ac:graphicFrameMkLst>
        </pc:graphicFrameChg>
      </pc:sldChg>
      <pc:sldChg chg="addSp modSp add mod modClrScheme chgLayout">
        <pc:chgData name="Schwarzová Kateřina" userId="ad4280c1-9a83-4b38-88bb-7f30288a5b5f" providerId="ADAL" clId="{5DD285B6-500C-4D90-9F54-0E6F0CA204BD}" dt="2023-10-23T14:10:22.245" v="3017" actId="20577"/>
        <pc:sldMkLst>
          <pc:docMk/>
          <pc:sldMk cId="1229348653" sldId="318"/>
        </pc:sldMkLst>
        <pc:spChg chg="mod ord">
          <ac:chgData name="Schwarzová Kateřina" userId="ad4280c1-9a83-4b38-88bb-7f30288a5b5f" providerId="ADAL" clId="{5DD285B6-500C-4D90-9F54-0E6F0CA204BD}" dt="2023-10-23T14:08:07.480" v="2914" actId="700"/>
          <ac:spMkLst>
            <pc:docMk/>
            <pc:sldMk cId="1229348653" sldId="318"/>
            <ac:spMk id="2" creationId="{064D5DAB-9C5D-FAC8-610A-1A86429EF780}"/>
          </ac:spMkLst>
        </pc:spChg>
        <pc:spChg chg="mod ord">
          <ac:chgData name="Schwarzová Kateřina" userId="ad4280c1-9a83-4b38-88bb-7f30288a5b5f" providerId="ADAL" clId="{5DD285B6-500C-4D90-9F54-0E6F0CA204BD}" dt="2023-10-23T14:09:14.146" v="2964" actId="113"/>
          <ac:spMkLst>
            <pc:docMk/>
            <pc:sldMk cId="1229348653" sldId="318"/>
            <ac:spMk id="3" creationId="{8A966F3A-AB01-213A-926F-81E825E5BBC9}"/>
          </ac:spMkLst>
        </pc:spChg>
        <pc:spChg chg="add mod ord">
          <ac:chgData name="Schwarzová Kateřina" userId="ad4280c1-9a83-4b38-88bb-7f30288a5b5f" providerId="ADAL" clId="{5DD285B6-500C-4D90-9F54-0E6F0CA204BD}" dt="2023-10-23T14:09:19.629" v="2965" actId="1076"/>
          <ac:spMkLst>
            <pc:docMk/>
            <pc:sldMk cId="1229348653" sldId="318"/>
            <ac:spMk id="6" creationId="{255144D1-C3CB-38A8-ED73-442CD6397429}"/>
          </ac:spMkLst>
        </pc:spChg>
        <pc:spChg chg="add mod">
          <ac:chgData name="Schwarzová Kateřina" userId="ad4280c1-9a83-4b38-88bb-7f30288a5b5f" providerId="ADAL" clId="{5DD285B6-500C-4D90-9F54-0E6F0CA204BD}" dt="2023-10-23T14:10:22.245" v="3017" actId="20577"/>
          <ac:spMkLst>
            <pc:docMk/>
            <pc:sldMk cId="1229348653" sldId="318"/>
            <ac:spMk id="7" creationId="{8983042B-D703-D2E9-2F56-2E9538FAECB4}"/>
          </ac:spMkLst>
        </pc:spChg>
        <pc:picChg chg="add mod">
          <ac:chgData name="Schwarzová Kateřina" userId="ad4280c1-9a83-4b38-88bb-7f30288a5b5f" providerId="ADAL" clId="{5DD285B6-500C-4D90-9F54-0E6F0CA204BD}" dt="2023-10-23T14:08:58.759" v="2958" actId="1076"/>
          <ac:picMkLst>
            <pc:docMk/>
            <pc:sldMk cId="1229348653" sldId="318"/>
            <ac:picMk id="5" creationId="{A686BF5E-9D6A-6CFD-F665-BA27E03CFC3D}"/>
          </ac:picMkLst>
        </pc:picChg>
      </pc:sldChg>
      <pc:sldChg chg="new del">
        <pc:chgData name="Schwarzová Kateřina" userId="ad4280c1-9a83-4b38-88bb-7f30288a5b5f" providerId="ADAL" clId="{5DD285B6-500C-4D90-9F54-0E6F0CA204BD}" dt="2023-10-23T14:15:06.527" v="3143" actId="47"/>
        <pc:sldMkLst>
          <pc:docMk/>
          <pc:sldMk cId="2862194187" sldId="319"/>
        </pc:sldMkLst>
      </pc:sldChg>
      <pc:sldChg chg="addSp delSp modSp add mod">
        <pc:chgData name="Schwarzová Kateřina" userId="ad4280c1-9a83-4b38-88bb-7f30288a5b5f" providerId="ADAL" clId="{5DD285B6-500C-4D90-9F54-0E6F0CA204BD}" dt="2023-10-23T14:20:46.893" v="3346" actId="20577"/>
        <pc:sldMkLst>
          <pc:docMk/>
          <pc:sldMk cId="1846464762" sldId="320"/>
        </pc:sldMkLst>
        <pc:spChg chg="mod">
          <ac:chgData name="Schwarzová Kateřina" userId="ad4280c1-9a83-4b38-88bb-7f30288a5b5f" providerId="ADAL" clId="{5DD285B6-500C-4D90-9F54-0E6F0CA204BD}" dt="2023-10-23T14:17:07.882" v="3244" actId="6549"/>
          <ac:spMkLst>
            <pc:docMk/>
            <pc:sldMk cId="1846464762" sldId="320"/>
            <ac:spMk id="2" creationId="{5B65C6A3-5CD3-9597-2D36-ECD3661B333A}"/>
          </ac:spMkLst>
        </pc:spChg>
        <pc:spChg chg="add mod">
          <ac:chgData name="Schwarzová Kateřina" userId="ad4280c1-9a83-4b38-88bb-7f30288a5b5f" providerId="ADAL" clId="{5DD285B6-500C-4D90-9F54-0E6F0CA204BD}" dt="2023-10-23T14:19:01.024" v="3287" actId="1076"/>
          <ac:spMkLst>
            <pc:docMk/>
            <pc:sldMk cId="1846464762" sldId="320"/>
            <ac:spMk id="3" creationId="{6A83B792-8E10-0B11-3A71-A86A8D6323EF}"/>
          </ac:spMkLst>
        </pc:spChg>
        <pc:spChg chg="mod">
          <ac:chgData name="Schwarzová Kateřina" userId="ad4280c1-9a83-4b38-88bb-7f30288a5b5f" providerId="ADAL" clId="{5DD285B6-500C-4D90-9F54-0E6F0CA204BD}" dt="2023-10-23T14:18:26.592" v="3274" actId="27636"/>
          <ac:spMkLst>
            <pc:docMk/>
            <pc:sldMk cId="1846464762" sldId="320"/>
            <ac:spMk id="6" creationId="{57B97F82-8ABF-0006-2498-62625628BE2D}"/>
          </ac:spMkLst>
        </pc:spChg>
        <pc:spChg chg="add mod">
          <ac:chgData name="Schwarzová Kateřina" userId="ad4280c1-9a83-4b38-88bb-7f30288a5b5f" providerId="ADAL" clId="{5DD285B6-500C-4D90-9F54-0E6F0CA204BD}" dt="2023-10-23T14:19:05.751" v="3288" actId="1076"/>
          <ac:spMkLst>
            <pc:docMk/>
            <pc:sldMk cId="1846464762" sldId="320"/>
            <ac:spMk id="7" creationId="{57EB0A15-D2EB-E6C7-04B2-2E2FB3F81B11}"/>
          </ac:spMkLst>
        </pc:spChg>
        <pc:spChg chg="add mod">
          <ac:chgData name="Schwarzová Kateřina" userId="ad4280c1-9a83-4b38-88bb-7f30288a5b5f" providerId="ADAL" clId="{5DD285B6-500C-4D90-9F54-0E6F0CA204BD}" dt="2023-10-23T14:18:43.274" v="3280" actId="6549"/>
          <ac:spMkLst>
            <pc:docMk/>
            <pc:sldMk cId="1846464762" sldId="320"/>
            <ac:spMk id="8" creationId="{02C687A7-7113-7F49-E5DD-9FD41ABDB4F5}"/>
          </ac:spMkLst>
        </pc:spChg>
        <pc:spChg chg="add mod">
          <ac:chgData name="Schwarzová Kateřina" userId="ad4280c1-9a83-4b38-88bb-7f30288a5b5f" providerId="ADAL" clId="{5DD285B6-500C-4D90-9F54-0E6F0CA204BD}" dt="2023-10-23T14:19:21.818" v="3295" actId="14100"/>
          <ac:spMkLst>
            <pc:docMk/>
            <pc:sldMk cId="1846464762" sldId="320"/>
            <ac:spMk id="9" creationId="{37E36444-0928-5E24-B200-2B5FE754D7CF}"/>
          </ac:spMkLst>
        </pc:spChg>
        <pc:spChg chg="add mod">
          <ac:chgData name="Schwarzová Kateřina" userId="ad4280c1-9a83-4b38-88bb-7f30288a5b5f" providerId="ADAL" clId="{5DD285B6-500C-4D90-9F54-0E6F0CA204BD}" dt="2023-10-23T14:20:15.063" v="3325" actId="14100"/>
          <ac:spMkLst>
            <pc:docMk/>
            <pc:sldMk cId="1846464762" sldId="320"/>
            <ac:spMk id="10" creationId="{AE09F02B-77EB-A1B0-656C-C92153406846}"/>
          </ac:spMkLst>
        </pc:spChg>
        <pc:spChg chg="add mod">
          <ac:chgData name="Schwarzová Kateřina" userId="ad4280c1-9a83-4b38-88bb-7f30288a5b5f" providerId="ADAL" clId="{5DD285B6-500C-4D90-9F54-0E6F0CA204BD}" dt="2023-10-23T14:20:46.893" v="3346" actId="20577"/>
          <ac:spMkLst>
            <pc:docMk/>
            <pc:sldMk cId="1846464762" sldId="320"/>
            <ac:spMk id="11" creationId="{6BF91FCC-4516-B3B8-B3C4-5574FE7B6AFE}"/>
          </ac:spMkLst>
        </pc:spChg>
        <pc:spChg chg="del mod">
          <ac:chgData name="Schwarzová Kateřina" userId="ad4280c1-9a83-4b38-88bb-7f30288a5b5f" providerId="ADAL" clId="{5DD285B6-500C-4D90-9F54-0E6F0CA204BD}" dt="2023-10-23T14:16:04.849" v="3182" actId="478"/>
          <ac:spMkLst>
            <pc:docMk/>
            <pc:sldMk cId="1846464762" sldId="320"/>
            <ac:spMk id="13" creationId="{735E361A-2877-7C2F-468B-E5DDD5107C1F}"/>
          </ac:spMkLst>
        </pc:spChg>
      </pc:sldChg>
      <pc:sldChg chg="modSp add mod">
        <pc:chgData name="Schwarzová Kateřina" userId="ad4280c1-9a83-4b38-88bb-7f30288a5b5f" providerId="ADAL" clId="{5DD285B6-500C-4D90-9F54-0E6F0CA204BD}" dt="2023-10-23T14:15:27.522" v="3178" actId="20577"/>
        <pc:sldMkLst>
          <pc:docMk/>
          <pc:sldMk cId="906722854" sldId="321"/>
        </pc:sldMkLst>
        <pc:spChg chg="mod">
          <ac:chgData name="Schwarzová Kateřina" userId="ad4280c1-9a83-4b38-88bb-7f30288a5b5f" providerId="ADAL" clId="{5DD285B6-500C-4D90-9F54-0E6F0CA204BD}" dt="2023-10-23T14:15:27.522" v="3178" actId="20577"/>
          <ac:spMkLst>
            <pc:docMk/>
            <pc:sldMk cId="906722854" sldId="321"/>
            <ac:spMk id="2" creationId="{682C231A-E554-BD7B-A727-6A97CB8E86AF}"/>
          </ac:spMkLst>
        </pc:spChg>
      </pc:sldChg>
      <pc:sldChg chg="addSp delSp modSp add mod">
        <pc:chgData name="Schwarzová Kateřina" userId="ad4280c1-9a83-4b38-88bb-7f30288a5b5f" providerId="ADAL" clId="{5DD285B6-500C-4D90-9F54-0E6F0CA204BD}" dt="2023-10-23T14:23:11.847" v="3483"/>
        <pc:sldMkLst>
          <pc:docMk/>
          <pc:sldMk cId="3139096718" sldId="322"/>
        </pc:sldMkLst>
        <pc:spChg chg="mod">
          <ac:chgData name="Schwarzová Kateřina" userId="ad4280c1-9a83-4b38-88bb-7f30288a5b5f" providerId="ADAL" clId="{5DD285B6-500C-4D90-9F54-0E6F0CA204BD}" dt="2023-10-23T14:21:14.007" v="3349" actId="20577"/>
          <ac:spMkLst>
            <pc:docMk/>
            <pc:sldMk cId="3139096718" sldId="322"/>
            <ac:spMk id="2" creationId="{064D5DAB-9C5D-FAC8-610A-1A86429EF780}"/>
          </ac:spMkLst>
        </pc:spChg>
        <pc:spChg chg="del">
          <ac:chgData name="Schwarzová Kateřina" userId="ad4280c1-9a83-4b38-88bb-7f30288a5b5f" providerId="ADAL" clId="{5DD285B6-500C-4D90-9F54-0E6F0CA204BD}" dt="2023-10-23T14:22:28.809" v="3476" actId="478"/>
          <ac:spMkLst>
            <pc:docMk/>
            <pc:sldMk cId="3139096718" sldId="322"/>
            <ac:spMk id="3" creationId="{8A966F3A-AB01-213A-926F-81E825E5BBC9}"/>
          </ac:spMkLst>
        </pc:spChg>
        <pc:spChg chg="del mod">
          <ac:chgData name="Schwarzová Kateřina" userId="ad4280c1-9a83-4b38-88bb-7f30288a5b5f" providerId="ADAL" clId="{5DD285B6-500C-4D90-9F54-0E6F0CA204BD}" dt="2023-10-23T14:22:51.673" v="3480" actId="478"/>
          <ac:spMkLst>
            <pc:docMk/>
            <pc:sldMk cId="3139096718" sldId="322"/>
            <ac:spMk id="6" creationId="{255144D1-C3CB-38A8-ED73-442CD6397429}"/>
          </ac:spMkLst>
        </pc:spChg>
        <pc:spChg chg="mod">
          <ac:chgData name="Schwarzová Kateřina" userId="ad4280c1-9a83-4b38-88bb-7f30288a5b5f" providerId="ADAL" clId="{5DD285B6-500C-4D90-9F54-0E6F0CA204BD}" dt="2023-10-23T14:22:23.120" v="3475" actId="20577"/>
          <ac:spMkLst>
            <pc:docMk/>
            <pc:sldMk cId="3139096718" sldId="322"/>
            <ac:spMk id="7" creationId="{8983042B-D703-D2E9-2F56-2E9538FAECB4}"/>
          </ac:spMkLst>
        </pc:spChg>
        <pc:spChg chg="add del mod">
          <ac:chgData name="Schwarzová Kateřina" userId="ad4280c1-9a83-4b38-88bb-7f30288a5b5f" providerId="ADAL" clId="{5DD285B6-500C-4D90-9F54-0E6F0CA204BD}" dt="2023-10-23T14:22:31.100" v="3477" actId="478"/>
          <ac:spMkLst>
            <pc:docMk/>
            <pc:sldMk cId="3139096718" sldId="322"/>
            <ac:spMk id="9" creationId="{D5D75DED-822D-C075-0AB2-B071C8854444}"/>
          </ac:spMkLst>
        </pc:spChg>
        <pc:spChg chg="add del mod">
          <ac:chgData name="Schwarzová Kateřina" userId="ad4280c1-9a83-4b38-88bb-7f30288a5b5f" providerId="ADAL" clId="{5DD285B6-500C-4D90-9F54-0E6F0CA204BD}" dt="2023-10-23T14:22:55.332" v="3481" actId="478"/>
          <ac:spMkLst>
            <pc:docMk/>
            <pc:sldMk cId="3139096718" sldId="322"/>
            <ac:spMk id="11" creationId="{05437491-167A-DD77-B98C-89959C7D5ACC}"/>
          </ac:spMkLst>
        </pc:spChg>
        <pc:picChg chg="mod">
          <ac:chgData name="Schwarzová Kateřina" userId="ad4280c1-9a83-4b38-88bb-7f30288a5b5f" providerId="ADAL" clId="{5DD285B6-500C-4D90-9F54-0E6F0CA204BD}" dt="2023-10-23T14:23:11.847" v="3483"/>
          <ac:picMkLst>
            <pc:docMk/>
            <pc:sldMk cId="3139096718" sldId="322"/>
            <ac:picMk id="5" creationId="{A686BF5E-9D6A-6CFD-F665-BA27E03CFC3D}"/>
          </ac:picMkLst>
        </pc:picChg>
      </pc:sldChg>
      <pc:sldChg chg="addSp delSp modSp add mod">
        <pc:chgData name="Schwarzová Kateřina" userId="ad4280c1-9a83-4b38-88bb-7f30288a5b5f" providerId="ADAL" clId="{5DD285B6-500C-4D90-9F54-0E6F0CA204BD}" dt="2023-10-23T14:32:06.137" v="3671" actId="207"/>
        <pc:sldMkLst>
          <pc:docMk/>
          <pc:sldMk cId="1738807386" sldId="323"/>
        </pc:sldMkLst>
        <pc:spChg chg="mod">
          <ac:chgData name="Schwarzová Kateřina" userId="ad4280c1-9a83-4b38-88bb-7f30288a5b5f" providerId="ADAL" clId="{5DD285B6-500C-4D90-9F54-0E6F0CA204BD}" dt="2023-10-23T14:29:02.035" v="3607" actId="6549"/>
          <ac:spMkLst>
            <pc:docMk/>
            <pc:sldMk cId="1738807386" sldId="323"/>
            <ac:spMk id="2" creationId="{5B65C6A3-5CD3-9597-2D36-ECD3661B333A}"/>
          </ac:spMkLst>
        </pc:spChg>
        <pc:spChg chg="add mod">
          <ac:chgData name="Schwarzová Kateřina" userId="ad4280c1-9a83-4b38-88bb-7f30288a5b5f" providerId="ADAL" clId="{5DD285B6-500C-4D90-9F54-0E6F0CA204BD}" dt="2023-10-23T14:30:50.407" v="3656" actId="20577"/>
          <ac:spMkLst>
            <pc:docMk/>
            <pc:sldMk cId="1738807386" sldId="323"/>
            <ac:spMk id="3" creationId="{256561FB-26AA-5F73-789F-812499DA8112}"/>
          </ac:spMkLst>
        </pc:spChg>
        <pc:spChg chg="del">
          <ac:chgData name="Schwarzová Kateřina" userId="ad4280c1-9a83-4b38-88bb-7f30288a5b5f" providerId="ADAL" clId="{5DD285B6-500C-4D90-9F54-0E6F0CA204BD}" dt="2023-10-23T14:29:16.377" v="3608" actId="478"/>
          <ac:spMkLst>
            <pc:docMk/>
            <pc:sldMk cId="1738807386" sldId="323"/>
            <ac:spMk id="6" creationId="{57B97F82-8ABF-0006-2498-62625628BE2D}"/>
          </ac:spMkLst>
        </pc:spChg>
        <pc:spChg chg="add mod">
          <ac:chgData name="Schwarzová Kateřina" userId="ad4280c1-9a83-4b38-88bb-7f30288a5b5f" providerId="ADAL" clId="{5DD285B6-500C-4D90-9F54-0E6F0CA204BD}" dt="2023-10-23T14:31:35.376" v="3661"/>
          <ac:spMkLst>
            <pc:docMk/>
            <pc:sldMk cId="1738807386" sldId="323"/>
            <ac:spMk id="8" creationId="{2F5D2FE2-1BDC-DAE2-0FEC-8C78181F4C6C}"/>
          </ac:spMkLst>
        </pc:spChg>
        <pc:spChg chg="add mod">
          <ac:chgData name="Schwarzová Kateřina" userId="ad4280c1-9a83-4b38-88bb-7f30288a5b5f" providerId="ADAL" clId="{5DD285B6-500C-4D90-9F54-0E6F0CA204BD}" dt="2023-10-23T14:32:06.137" v="3671" actId="207"/>
          <ac:spMkLst>
            <pc:docMk/>
            <pc:sldMk cId="1738807386" sldId="323"/>
            <ac:spMk id="9" creationId="{AB31E9BE-576D-091F-AB85-8278BD9CE4A2}"/>
          </ac:spMkLst>
        </pc:spChg>
        <pc:spChg chg="del">
          <ac:chgData name="Schwarzová Kateřina" userId="ad4280c1-9a83-4b38-88bb-7f30288a5b5f" providerId="ADAL" clId="{5DD285B6-500C-4D90-9F54-0E6F0CA204BD}" dt="2023-10-23T14:31:10.554" v="3660" actId="478"/>
          <ac:spMkLst>
            <pc:docMk/>
            <pc:sldMk cId="1738807386" sldId="323"/>
            <ac:spMk id="13" creationId="{735E361A-2877-7C2F-468B-E5DDD5107C1F}"/>
          </ac:spMkLst>
        </pc:spChg>
        <pc:cxnChg chg="mod">
          <ac:chgData name="Schwarzová Kateřina" userId="ad4280c1-9a83-4b38-88bb-7f30288a5b5f" providerId="ADAL" clId="{5DD285B6-500C-4D90-9F54-0E6F0CA204BD}" dt="2023-10-23T14:31:03.772" v="3658" actId="14100"/>
          <ac:cxnSpMkLst>
            <pc:docMk/>
            <pc:sldMk cId="1738807386" sldId="323"/>
            <ac:cxnSpMk id="14" creationId="{048B1D4A-C086-38A6-CFD7-1CD53A973478}"/>
          </ac:cxnSpMkLst>
        </pc:cxnChg>
        <pc:cxnChg chg="mod">
          <ac:chgData name="Schwarzová Kateřina" userId="ad4280c1-9a83-4b38-88bb-7f30288a5b5f" providerId="ADAL" clId="{5DD285B6-500C-4D90-9F54-0E6F0CA204BD}" dt="2023-10-23T14:31:07.516" v="3659" actId="14100"/>
          <ac:cxnSpMkLst>
            <pc:docMk/>
            <pc:sldMk cId="1738807386" sldId="323"/>
            <ac:cxnSpMk id="15" creationId="{52561823-65F3-DF6A-2602-DF353877A2C7}"/>
          </ac:cxnSpMkLst>
        </pc:cxnChg>
      </pc:sldChg>
      <pc:sldChg chg="modSp add mod">
        <pc:chgData name="Schwarzová Kateřina" userId="ad4280c1-9a83-4b38-88bb-7f30288a5b5f" providerId="ADAL" clId="{5DD285B6-500C-4D90-9F54-0E6F0CA204BD}" dt="2023-10-23T14:32:36.066" v="3711" actId="20577"/>
        <pc:sldMkLst>
          <pc:docMk/>
          <pc:sldMk cId="3069671677" sldId="324"/>
        </pc:sldMkLst>
        <pc:spChg chg="mod">
          <ac:chgData name="Schwarzová Kateřina" userId="ad4280c1-9a83-4b38-88bb-7f30288a5b5f" providerId="ADAL" clId="{5DD285B6-500C-4D90-9F54-0E6F0CA204BD}" dt="2023-10-23T14:32:36.066" v="3711" actId="20577"/>
          <ac:spMkLst>
            <pc:docMk/>
            <pc:sldMk cId="3069671677" sldId="324"/>
            <ac:spMk id="2" creationId="{064D5DAB-9C5D-FAC8-610A-1A86429EF780}"/>
          </ac:spMkLst>
        </pc:spChg>
        <pc:spChg chg="mod">
          <ac:chgData name="Schwarzová Kateřina" userId="ad4280c1-9a83-4b38-88bb-7f30288a5b5f" providerId="ADAL" clId="{5DD285B6-500C-4D90-9F54-0E6F0CA204BD}" dt="2023-10-23T14:32:23.698" v="3709" actId="6549"/>
          <ac:spMkLst>
            <pc:docMk/>
            <pc:sldMk cId="3069671677" sldId="324"/>
            <ac:spMk id="7" creationId="{8983042B-D703-D2E9-2F56-2E9538FAECB4}"/>
          </ac:spMkLst>
        </pc:spChg>
      </pc:sldChg>
      <pc:sldChg chg="modSp new mod">
        <pc:chgData name="Schwarzová Kateřina" userId="ad4280c1-9a83-4b38-88bb-7f30288a5b5f" providerId="ADAL" clId="{5DD285B6-500C-4D90-9F54-0E6F0CA204BD}" dt="2023-10-23T14:33:15.058" v="3765" actId="20577"/>
        <pc:sldMkLst>
          <pc:docMk/>
          <pc:sldMk cId="2797962154" sldId="325"/>
        </pc:sldMkLst>
        <pc:spChg chg="mod">
          <ac:chgData name="Schwarzová Kateřina" userId="ad4280c1-9a83-4b38-88bb-7f30288a5b5f" providerId="ADAL" clId="{5DD285B6-500C-4D90-9F54-0E6F0CA204BD}" dt="2023-10-23T14:33:15.058" v="3765" actId="20577"/>
          <ac:spMkLst>
            <pc:docMk/>
            <pc:sldMk cId="2797962154" sldId="325"/>
            <ac:spMk id="2" creationId="{1CDCEFB8-3C91-2FF1-61F4-84B27BAA37D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s1\K\InsolCentrum\5-Instituce-korespondence\V&#352;E\P&#345;edn&#225;&#353;ka_Smr&#269;ka\Grafy%20k%20prezentac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Se&#353;it2"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1\K\InsolCentrum\5-Instituce-korespondence\V&#352;E\P&#345;edn&#225;&#353;ka_Smr&#269;ka\Grafy%20k%20prezentac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1\K\InsolCentrum\5-Instituce-korespondence\V&#352;E\P&#345;edn&#225;&#353;ka_Smr&#269;ka\Grafy%20k%20prezentac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s1\K\InsolCentrum\5-Instituce-korespondence\V&#352;E\P&#345;edn&#225;&#353;ka_Smr&#269;ka\Grafy%20k%20prezentac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Se&#353;it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Se&#353;it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dirty="0">
                <a:solidFill>
                  <a:schemeClr val="tx1"/>
                </a:solidFill>
                <a:latin typeface="Work Sans" pitchFamily="2" charset="-18"/>
              </a:rPr>
              <a:t>Úvěry domácnostem podle účelu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stacked"/>
        <c:varyColors val="0"/>
        <c:ser>
          <c:idx val="0"/>
          <c:order val="0"/>
          <c:tx>
            <c:strRef>
              <c:f>List1!$C$2</c:f>
              <c:strCache>
                <c:ptCount val="1"/>
                <c:pt idx="0">
                  <c:v>Spotřební úvěry (mil. CZK)</c:v>
                </c:pt>
              </c:strCache>
            </c:strRef>
          </c:tx>
          <c:spPr>
            <a:solidFill>
              <a:srgbClr val="C00000"/>
            </a:solidFill>
            <a:ln>
              <a:noFill/>
            </a:ln>
            <a:effectLst/>
          </c:spPr>
          <c:invertIfNegative val="0"/>
          <c:cat>
            <c:numRef>
              <c:f>List1!$A$6:$A$30</c:f>
              <c:numCache>
                <c:formatCode>m/d/yyyy</c:formatCode>
                <c:ptCount val="25"/>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pt idx="19">
                  <c:v>43830</c:v>
                </c:pt>
                <c:pt idx="20">
                  <c:v>44196</c:v>
                </c:pt>
                <c:pt idx="21">
                  <c:v>44561</c:v>
                </c:pt>
                <c:pt idx="22">
                  <c:v>44926</c:v>
                </c:pt>
                <c:pt idx="23">
                  <c:v>45291</c:v>
                </c:pt>
                <c:pt idx="24">
                  <c:v>45657</c:v>
                </c:pt>
              </c:numCache>
              <c:extLst/>
            </c:numRef>
          </c:cat>
          <c:val>
            <c:numRef>
              <c:f>List1!$C$6:$C$30</c:f>
              <c:numCache>
                <c:formatCode>###\ ###\ ###\ ###\ ##0.00;\-###\ ###\ ###\ ###\ ##0.00</c:formatCode>
                <c:ptCount val="25"/>
                <c:pt idx="0">
                  <c:v>23263.23</c:v>
                </c:pt>
                <c:pt idx="1">
                  <c:v>30012.02</c:v>
                </c:pt>
                <c:pt idx="2">
                  <c:v>43983</c:v>
                </c:pt>
                <c:pt idx="3">
                  <c:v>54361.4</c:v>
                </c:pt>
                <c:pt idx="4">
                  <c:v>67999.8</c:v>
                </c:pt>
                <c:pt idx="5">
                  <c:v>88956.89</c:v>
                </c:pt>
                <c:pt idx="6">
                  <c:v>109240.95</c:v>
                </c:pt>
                <c:pt idx="7">
                  <c:v>137702.32</c:v>
                </c:pt>
                <c:pt idx="8">
                  <c:v>169087.75</c:v>
                </c:pt>
                <c:pt idx="9">
                  <c:v>185580.61</c:v>
                </c:pt>
                <c:pt idx="10">
                  <c:v>199206.17</c:v>
                </c:pt>
                <c:pt idx="11">
                  <c:v>196091.88</c:v>
                </c:pt>
                <c:pt idx="12">
                  <c:v>194674.34</c:v>
                </c:pt>
                <c:pt idx="13">
                  <c:v>195375.23</c:v>
                </c:pt>
                <c:pt idx="14">
                  <c:v>194246.05</c:v>
                </c:pt>
                <c:pt idx="15">
                  <c:v>211463.8</c:v>
                </c:pt>
                <c:pt idx="16">
                  <c:v>220963.03</c:v>
                </c:pt>
                <c:pt idx="17">
                  <c:v>229995.87</c:v>
                </c:pt>
                <c:pt idx="18">
                  <c:v>244640.23</c:v>
                </c:pt>
                <c:pt idx="19">
                  <c:v>262290.32</c:v>
                </c:pt>
                <c:pt idx="20">
                  <c:v>264490.11</c:v>
                </c:pt>
                <c:pt idx="21">
                  <c:v>281600.78999999998</c:v>
                </c:pt>
                <c:pt idx="22">
                  <c:v>302026.96000000002</c:v>
                </c:pt>
                <c:pt idx="23">
                  <c:v>326000.61</c:v>
                </c:pt>
                <c:pt idx="24">
                  <c:v>357168.85</c:v>
                </c:pt>
              </c:numCache>
              <c:extLst/>
            </c:numRef>
          </c:val>
          <c:extLst>
            <c:ext xmlns:c16="http://schemas.microsoft.com/office/drawing/2014/chart" uri="{C3380CC4-5D6E-409C-BE32-E72D297353CC}">
              <c16:uniqueId val="{00000000-D283-40AE-9F9E-13262CF0C6DB}"/>
            </c:ext>
          </c:extLst>
        </c:ser>
        <c:ser>
          <c:idx val="1"/>
          <c:order val="1"/>
          <c:tx>
            <c:strRef>
              <c:f>List1!$D$2</c:f>
              <c:strCache>
                <c:ptCount val="1"/>
                <c:pt idx="0">
                  <c:v>Úvěry na bydlení (mil. CZK)</c:v>
                </c:pt>
              </c:strCache>
            </c:strRef>
          </c:tx>
          <c:spPr>
            <a:solidFill>
              <a:srgbClr val="0070C0"/>
            </a:solidFill>
            <a:ln>
              <a:noFill/>
            </a:ln>
            <a:effectLst/>
          </c:spPr>
          <c:invertIfNegative val="0"/>
          <c:cat>
            <c:numRef>
              <c:f>List1!$A$6:$A$30</c:f>
              <c:numCache>
                <c:formatCode>m/d/yyyy</c:formatCode>
                <c:ptCount val="25"/>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pt idx="19">
                  <c:v>43830</c:v>
                </c:pt>
                <c:pt idx="20">
                  <c:v>44196</c:v>
                </c:pt>
                <c:pt idx="21">
                  <c:v>44561</c:v>
                </c:pt>
                <c:pt idx="22">
                  <c:v>44926</c:v>
                </c:pt>
                <c:pt idx="23">
                  <c:v>45291</c:v>
                </c:pt>
                <c:pt idx="24">
                  <c:v>45657</c:v>
                </c:pt>
              </c:numCache>
              <c:extLst/>
            </c:numRef>
          </c:cat>
          <c:val>
            <c:numRef>
              <c:f>List1!$D$6:$D$30</c:f>
              <c:numCache>
                <c:formatCode>###\ ###\ ###\ ###\ ##0.00;\-###\ ###\ ###\ ###\ ##0.00</c:formatCode>
                <c:ptCount val="25"/>
                <c:pt idx="0">
                  <c:v>23704.76</c:v>
                </c:pt>
                <c:pt idx="1">
                  <c:v>35106.47</c:v>
                </c:pt>
                <c:pt idx="2">
                  <c:v>112032.25</c:v>
                </c:pt>
                <c:pt idx="3">
                  <c:v>155220.79999999999</c:v>
                </c:pt>
                <c:pt idx="4">
                  <c:v>208858.52</c:v>
                </c:pt>
                <c:pt idx="5">
                  <c:v>280179.44</c:v>
                </c:pt>
                <c:pt idx="6">
                  <c:v>371347.92</c:v>
                </c:pt>
                <c:pt idx="7">
                  <c:v>510944.49</c:v>
                </c:pt>
                <c:pt idx="8">
                  <c:v>613589.65</c:v>
                </c:pt>
                <c:pt idx="9">
                  <c:v>684296.95</c:v>
                </c:pt>
                <c:pt idx="10">
                  <c:v>728140.79</c:v>
                </c:pt>
                <c:pt idx="11">
                  <c:v>772866.43</c:v>
                </c:pt>
                <c:pt idx="12">
                  <c:v>809971.16</c:v>
                </c:pt>
                <c:pt idx="13">
                  <c:v>852319.68</c:v>
                </c:pt>
                <c:pt idx="14">
                  <c:v>899991.81</c:v>
                </c:pt>
                <c:pt idx="15">
                  <c:v>971781.32</c:v>
                </c:pt>
                <c:pt idx="16">
                  <c:v>1053281.7</c:v>
                </c:pt>
                <c:pt idx="17">
                  <c:v>1148082.73</c:v>
                </c:pt>
                <c:pt idx="18">
                  <c:v>1245860.1599999999</c:v>
                </c:pt>
                <c:pt idx="19">
                  <c:v>1329736.8</c:v>
                </c:pt>
                <c:pt idx="20">
                  <c:v>1435820.52</c:v>
                </c:pt>
                <c:pt idx="21">
                  <c:v>1595148.07</c:v>
                </c:pt>
                <c:pt idx="22">
                  <c:v>1671946.55</c:v>
                </c:pt>
                <c:pt idx="23">
                  <c:v>1741664.6</c:v>
                </c:pt>
                <c:pt idx="24">
                  <c:v>1834490.09</c:v>
                </c:pt>
              </c:numCache>
              <c:extLst/>
            </c:numRef>
          </c:val>
          <c:extLst>
            <c:ext xmlns:c16="http://schemas.microsoft.com/office/drawing/2014/chart" uri="{C3380CC4-5D6E-409C-BE32-E72D297353CC}">
              <c16:uniqueId val="{00000001-D283-40AE-9F9E-13262CF0C6DB}"/>
            </c:ext>
          </c:extLst>
        </c:ser>
        <c:ser>
          <c:idx val="2"/>
          <c:order val="2"/>
          <c:tx>
            <c:strRef>
              <c:f>List1!$E$2</c:f>
              <c:strCache>
                <c:ptCount val="1"/>
                <c:pt idx="0">
                  <c:v>Ostatní úvěry (mil. CZK)</c:v>
                </c:pt>
              </c:strCache>
            </c:strRef>
          </c:tx>
          <c:spPr>
            <a:solidFill>
              <a:srgbClr val="49D0D5"/>
            </a:solidFill>
            <a:ln>
              <a:noFill/>
            </a:ln>
            <a:effectLst/>
          </c:spPr>
          <c:invertIfNegative val="0"/>
          <c:cat>
            <c:numRef>
              <c:f>List1!$A$6:$A$30</c:f>
              <c:numCache>
                <c:formatCode>m/d/yyyy</c:formatCode>
                <c:ptCount val="25"/>
                <c:pt idx="0">
                  <c:v>36891</c:v>
                </c:pt>
                <c:pt idx="1">
                  <c:v>37256</c:v>
                </c:pt>
                <c:pt idx="2">
                  <c:v>37621</c:v>
                </c:pt>
                <c:pt idx="3">
                  <c:v>37986</c:v>
                </c:pt>
                <c:pt idx="4">
                  <c:v>38352</c:v>
                </c:pt>
                <c:pt idx="5">
                  <c:v>38717</c:v>
                </c:pt>
                <c:pt idx="6">
                  <c:v>39082</c:v>
                </c:pt>
                <c:pt idx="7">
                  <c:v>39447</c:v>
                </c:pt>
                <c:pt idx="8">
                  <c:v>39813</c:v>
                </c:pt>
                <c:pt idx="9">
                  <c:v>40178</c:v>
                </c:pt>
                <c:pt idx="10">
                  <c:v>40543</c:v>
                </c:pt>
                <c:pt idx="11">
                  <c:v>40908</c:v>
                </c:pt>
                <c:pt idx="12">
                  <c:v>41274</c:v>
                </c:pt>
                <c:pt idx="13">
                  <c:v>41639</c:v>
                </c:pt>
                <c:pt idx="14">
                  <c:v>42004</c:v>
                </c:pt>
                <c:pt idx="15">
                  <c:v>42369</c:v>
                </c:pt>
                <c:pt idx="16">
                  <c:v>42735</c:v>
                </c:pt>
                <c:pt idx="17">
                  <c:v>43100</c:v>
                </c:pt>
                <c:pt idx="18">
                  <c:v>43465</c:v>
                </c:pt>
                <c:pt idx="19">
                  <c:v>43830</c:v>
                </c:pt>
                <c:pt idx="20">
                  <c:v>44196</c:v>
                </c:pt>
                <c:pt idx="21">
                  <c:v>44561</c:v>
                </c:pt>
                <c:pt idx="22">
                  <c:v>44926</c:v>
                </c:pt>
                <c:pt idx="23">
                  <c:v>45291</c:v>
                </c:pt>
                <c:pt idx="24">
                  <c:v>45657</c:v>
                </c:pt>
              </c:numCache>
              <c:extLst/>
            </c:numRef>
          </c:cat>
          <c:val>
            <c:numRef>
              <c:f>List1!$E$6:$E$30</c:f>
              <c:numCache>
                <c:formatCode>###\ ###\ ###\ ###\ ##0.00;\-###\ ###\ ###\ ###\ ##0.00</c:formatCode>
                <c:ptCount val="25"/>
                <c:pt idx="0">
                  <c:v>8209.44</c:v>
                </c:pt>
                <c:pt idx="1">
                  <c:v>2899.15</c:v>
                </c:pt>
                <c:pt idx="2">
                  <c:v>1054.3900000000001</c:v>
                </c:pt>
                <c:pt idx="3">
                  <c:v>1308.4000000000001</c:v>
                </c:pt>
                <c:pt idx="4">
                  <c:v>6448.84</c:v>
                </c:pt>
                <c:pt idx="5">
                  <c:v>10398.15</c:v>
                </c:pt>
                <c:pt idx="6">
                  <c:v>14293.28</c:v>
                </c:pt>
                <c:pt idx="7">
                  <c:v>20114.23</c:v>
                </c:pt>
                <c:pt idx="8">
                  <c:v>25680.38</c:v>
                </c:pt>
                <c:pt idx="9">
                  <c:v>28086.31</c:v>
                </c:pt>
                <c:pt idx="10">
                  <c:v>33433.760000000002</c:v>
                </c:pt>
                <c:pt idx="11">
                  <c:v>40006.720000000001</c:v>
                </c:pt>
                <c:pt idx="12">
                  <c:v>40336.78</c:v>
                </c:pt>
                <c:pt idx="13">
                  <c:v>44666.41</c:v>
                </c:pt>
                <c:pt idx="14">
                  <c:v>47308.83</c:v>
                </c:pt>
                <c:pt idx="15">
                  <c:v>51632.99</c:v>
                </c:pt>
                <c:pt idx="16">
                  <c:v>56046.36</c:v>
                </c:pt>
                <c:pt idx="17">
                  <c:v>58934.94</c:v>
                </c:pt>
                <c:pt idx="18">
                  <c:v>59970.23</c:v>
                </c:pt>
                <c:pt idx="19">
                  <c:v>58062.52</c:v>
                </c:pt>
                <c:pt idx="20">
                  <c:v>62834.67</c:v>
                </c:pt>
                <c:pt idx="21">
                  <c:v>71363.55</c:v>
                </c:pt>
                <c:pt idx="22">
                  <c:v>73508.05</c:v>
                </c:pt>
                <c:pt idx="23">
                  <c:v>79941.78</c:v>
                </c:pt>
                <c:pt idx="24">
                  <c:v>85545.96</c:v>
                </c:pt>
              </c:numCache>
              <c:extLst/>
            </c:numRef>
          </c:val>
          <c:extLst>
            <c:ext xmlns:c16="http://schemas.microsoft.com/office/drawing/2014/chart" uri="{C3380CC4-5D6E-409C-BE32-E72D297353CC}">
              <c16:uniqueId val="{00000002-D283-40AE-9F9E-13262CF0C6DB}"/>
            </c:ext>
          </c:extLst>
        </c:ser>
        <c:dLbls>
          <c:showLegendKey val="0"/>
          <c:showVal val="0"/>
          <c:showCatName val="0"/>
          <c:showSerName val="0"/>
          <c:showPercent val="0"/>
          <c:showBubbleSize val="0"/>
        </c:dLbls>
        <c:gapWidth val="219"/>
        <c:overlap val="100"/>
        <c:axId val="1340944431"/>
        <c:axId val="1340944911"/>
      </c:barChart>
      <c:dateAx>
        <c:axId val="134094443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Work Sans" pitchFamily="2" charset="-18"/>
                <a:ea typeface="+mn-ea"/>
                <a:cs typeface="+mn-cs"/>
              </a:defRPr>
            </a:pPr>
            <a:endParaRPr lang="cs-CZ"/>
          </a:p>
        </c:txPr>
        <c:crossAx val="1340944911"/>
        <c:crosses val="autoZero"/>
        <c:auto val="1"/>
        <c:lblOffset val="100"/>
        <c:baseTimeUnit val="years"/>
      </c:dateAx>
      <c:valAx>
        <c:axId val="1340944911"/>
        <c:scaling>
          <c:orientation val="minMax"/>
        </c:scaling>
        <c:delete val="0"/>
        <c:axPos val="l"/>
        <c:majorGridlines>
          <c:spPr>
            <a:ln w="9525" cap="flat" cmpd="sng" algn="ctr">
              <a:solidFill>
                <a:schemeClr val="tx1">
                  <a:lumMod val="15000"/>
                  <a:lumOff val="85000"/>
                </a:schemeClr>
              </a:solidFill>
              <a:round/>
            </a:ln>
            <a:effectLst/>
          </c:spPr>
        </c:majorGridlines>
        <c:numFmt formatCode="###\ ###\ ###\ ###\ ##0.00;\-###\ ###\ ###\ ###\ ##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Work Sans" pitchFamily="2" charset="-18"/>
                <a:ea typeface="+mn-ea"/>
                <a:cs typeface="+mn-cs"/>
              </a:defRPr>
            </a:pPr>
            <a:endParaRPr lang="cs-CZ"/>
          </a:p>
        </c:txPr>
        <c:crossAx val="134094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Work Sans" pitchFamily="2" charset="-18"/>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200" dirty="0" err="1">
                <a:solidFill>
                  <a:schemeClr val="tx1"/>
                </a:solidFill>
                <a:latin typeface="Work Sans" pitchFamily="2" charset="-18"/>
              </a:rPr>
              <a:t>Vstup</a:t>
            </a:r>
            <a:r>
              <a:rPr lang="en-US" sz="1200" dirty="0">
                <a:solidFill>
                  <a:schemeClr val="tx1"/>
                </a:solidFill>
                <a:latin typeface="Work Sans" pitchFamily="2" charset="-18"/>
              </a:rPr>
              <a:t> do </a:t>
            </a:r>
            <a:r>
              <a:rPr lang="en-US" sz="1200" dirty="0" err="1">
                <a:solidFill>
                  <a:schemeClr val="tx1"/>
                </a:solidFill>
                <a:latin typeface="Work Sans" pitchFamily="2" charset="-18"/>
              </a:rPr>
              <a:t>oddlužení</a:t>
            </a:r>
            <a:r>
              <a:rPr lang="en-US" sz="1200" dirty="0">
                <a:solidFill>
                  <a:schemeClr val="tx1"/>
                </a:solidFill>
                <a:latin typeface="Work Sans" pitchFamily="2" charset="-18"/>
              </a:rPr>
              <a:t> 2019-2023</a:t>
            </a:r>
            <a:r>
              <a:rPr lang="cs-CZ" sz="1200" dirty="0">
                <a:solidFill>
                  <a:schemeClr val="tx1"/>
                </a:solidFill>
                <a:latin typeface="Work Sans" pitchFamily="2" charset="-18"/>
              </a:rPr>
              <a:t>*</a:t>
            </a:r>
            <a:endParaRPr lang="en-US" sz="1200" dirty="0">
              <a:solidFill>
                <a:schemeClr val="tx1"/>
              </a:solidFill>
              <a:latin typeface="Work Sans" pitchFamily="2" charset="-1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List1!$C$8</c:f>
              <c:strCache>
                <c:ptCount val="1"/>
                <c:pt idx="0">
                  <c:v>Vstup do oddlužení 2019-2023</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427F-481D-860D-94F165F7A852}"/>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427F-481D-860D-94F165F7A852}"/>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bg1"/>
                      </a:solidFill>
                      <a:latin typeface="Work Sans" pitchFamily="2" charset="-18"/>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7F-481D-860D-94F165F7A852}"/>
                </c:ext>
              </c:extLst>
            </c:dLbl>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Work Sans" pitchFamily="2" charset="-18"/>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extLst>
          </c:dLbls>
          <c:val>
            <c:numRef>
              <c:f>List1!$D$8:$E$8</c:f>
              <c:numCache>
                <c:formatCode>0%</c:formatCode>
                <c:ptCount val="2"/>
                <c:pt idx="0">
                  <c:v>0.18</c:v>
                </c:pt>
                <c:pt idx="1">
                  <c:v>0.82</c:v>
                </c:pt>
              </c:numCache>
            </c:numRef>
          </c:val>
          <c:extLst>
            <c:ext xmlns:c16="http://schemas.microsoft.com/office/drawing/2014/chart" uri="{C3380CC4-5D6E-409C-BE32-E72D297353CC}">
              <c16:uniqueId val="{00000004-427F-481D-860D-94F165F7A8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cs-CZ" sz="1400" b="0" i="0" u="none" strike="noStrike" kern="1200" spc="0" baseline="0" dirty="0">
                <a:solidFill>
                  <a:sysClr val="windowText" lastClr="000000">
                    <a:lumMod val="65000"/>
                    <a:lumOff val="35000"/>
                  </a:sysClr>
                </a:solidFill>
                <a:latin typeface="Work Sans" pitchFamily="2" charset="-18"/>
              </a:rPr>
              <a:t>Podíl obyvatel žijících v domácnostech s nedoplatky (týkající se pravidelných plateb a splátek)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cs-CZ" sz="1400" b="0" i="0" u="none" strike="noStrike" kern="1200" spc="0" baseline="0" dirty="0">
                <a:solidFill>
                  <a:sysClr val="windowText" lastClr="000000">
                    <a:lumMod val="65000"/>
                    <a:lumOff val="35000"/>
                  </a:sysClr>
                </a:solidFill>
                <a:latin typeface="Work Sans" pitchFamily="2" charset="-18"/>
              </a:rPr>
              <a:t>v roce 2023 (%)</a:t>
            </a: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List1!$B$1</c:f>
              <c:strCache>
                <c:ptCount val="1"/>
                <c:pt idx="0">
                  <c:v>2023</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52C4-486D-872D-57C7CAB4BE79}"/>
              </c:ext>
            </c:extLst>
          </c:dPt>
          <c:dPt>
            <c:idx val="18"/>
            <c:invertIfNegative val="0"/>
            <c:bubble3D val="0"/>
            <c:spPr>
              <a:solidFill>
                <a:srgbClr val="00B050"/>
              </a:solidFill>
              <a:ln>
                <a:noFill/>
              </a:ln>
              <a:effectLst/>
            </c:spPr>
            <c:extLst>
              <c:ext xmlns:c16="http://schemas.microsoft.com/office/drawing/2014/chart" uri="{C3380CC4-5D6E-409C-BE32-E72D297353CC}">
                <c16:uniqueId val="{00000003-52C4-486D-872D-57C7CAB4BE79}"/>
              </c:ext>
            </c:extLst>
          </c:dPt>
          <c:dPt>
            <c:idx val="19"/>
            <c:invertIfNegative val="0"/>
            <c:bubble3D val="0"/>
            <c:spPr>
              <a:solidFill>
                <a:srgbClr val="FFC000"/>
              </a:solidFill>
              <a:ln>
                <a:noFill/>
              </a:ln>
              <a:effectLst/>
            </c:spPr>
            <c:extLst>
              <c:ext xmlns:c16="http://schemas.microsoft.com/office/drawing/2014/chart" uri="{C3380CC4-5D6E-409C-BE32-E72D297353CC}">
                <c16:uniqueId val="{00000004-52C4-486D-872D-57C7CAB4BE7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List1!$A$2:$A$31</c:f>
              <c:strCache>
                <c:ptCount val="30"/>
                <c:pt idx="0">
                  <c:v>Netherlands</c:v>
                </c:pt>
                <c:pt idx="1">
                  <c:v>Czechia</c:v>
                </c:pt>
                <c:pt idx="2">
                  <c:v>Belgium</c:v>
                </c:pt>
                <c:pt idx="3">
                  <c:v>Italy</c:v>
                </c:pt>
                <c:pt idx="4">
                  <c:v>Poland</c:v>
                </c:pt>
                <c:pt idx="5">
                  <c:v>Portugal</c:v>
                </c:pt>
                <c:pt idx="6">
                  <c:v>Malta</c:v>
                </c:pt>
                <c:pt idx="7">
                  <c:v>Estonia</c:v>
                </c:pt>
                <c:pt idx="8">
                  <c:v>Sweden</c:v>
                </c:pt>
                <c:pt idx="9">
                  <c:v>Austria</c:v>
                </c:pt>
                <c:pt idx="10">
                  <c:v>Lithuania</c:v>
                </c:pt>
                <c:pt idx="11">
                  <c:v>Slovenia</c:v>
                </c:pt>
                <c:pt idx="12">
                  <c:v>Denmark</c:v>
                </c:pt>
                <c:pt idx="13">
                  <c:v>Latvia</c:v>
                </c:pt>
                <c:pt idx="14">
                  <c:v>Norway</c:v>
                </c:pt>
                <c:pt idx="15">
                  <c:v>Germany</c:v>
                </c:pt>
                <c:pt idx="16">
                  <c:v>Luxembourg</c:v>
                </c:pt>
                <c:pt idx="17">
                  <c:v>Slovakia</c:v>
                </c:pt>
                <c:pt idx="18">
                  <c:v>European Union</c:v>
                </c:pt>
                <c:pt idx="19">
                  <c:v>Euro area</c:v>
                </c:pt>
                <c:pt idx="20">
                  <c:v>Finland</c:v>
                </c:pt>
                <c:pt idx="21">
                  <c:v>France</c:v>
                </c:pt>
                <c:pt idx="22">
                  <c:v>Ireland</c:v>
                </c:pt>
                <c:pt idx="23">
                  <c:v>Hungary</c:v>
                </c:pt>
                <c:pt idx="24">
                  <c:v>Croatia</c:v>
                </c:pt>
                <c:pt idx="25">
                  <c:v>Spain</c:v>
                </c:pt>
                <c:pt idx="26">
                  <c:v>Cyprus</c:v>
                </c:pt>
                <c:pt idx="27">
                  <c:v>Romania</c:v>
                </c:pt>
                <c:pt idx="28">
                  <c:v>Bulgaria</c:v>
                </c:pt>
                <c:pt idx="29">
                  <c:v>Greece</c:v>
                </c:pt>
              </c:strCache>
            </c:strRef>
          </c:cat>
          <c:val>
            <c:numRef>
              <c:f>List1!$B$2:$B$31</c:f>
              <c:numCache>
                <c:formatCode>#\ ##0.##########</c:formatCode>
                <c:ptCount val="30"/>
                <c:pt idx="0">
                  <c:v>2.4</c:v>
                </c:pt>
                <c:pt idx="1">
                  <c:v>2.9</c:v>
                </c:pt>
                <c:pt idx="2">
                  <c:v>4.5999999999999996</c:v>
                </c:pt>
                <c:pt idx="3" formatCode="#\ ##0.0">
                  <c:v>5</c:v>
                </c:pt>
                <c:pt idx="4">
                  <c:v>5.0999999999999996</c:v>
                </c:pt>
                <c:pt idx="5">
                  <c:v>5.2</c:v>
                </c:pt>
                <c:pt idx="6">
                  <c:v>5.7</c:v>
                </c:pt>
                <c:pt idx="7">
                  <c:v>5.8</c:v>
                </c:pt>
                <c:pt idx="8">
                  <c:v>6.7</c:v>
                </c:pt>
                <c:pt idx="9">
                  <c:v>6.9</c:v>
                </c:pt>
                <c:pt idx="10">
                  <c:v>7.1</c:v>
                </c:pt>
                <c:pt idx="11">
                  <c:v>7.3</c:v>
                </c:pt>
                <c:pt idx="12">
                  <c:v>7.8</c:v>
                </c:pt>
                <c:pt idx="13">
                  <c:v>7.9</c:v>
                </c:pt>
                <c:pt idx="14" formatCode="#\ ##0.0">
                  <c:v>8</c:v>
                </c:pt>
                <c:pt idx="15">
                  <c:v>8.3000000000000007</c:v>
                </c:pt>
                <c:pt idx="16">
                  <c:v>8.6999999999999993</c:v>
                </c:pt>
                <c:pt idx="17">
                  <c:v>8.8000000000000007</c:v>
                </c:pt>
                <c:pt idx="18">
                  <c:v>9.3000000000000007</c:v>
                </c:pt>
                <c:pt idx="19">
                  <c:v>9.5</c:v>
                </c:pt>
                <c:pt idx="20">
                  <c:v>9.5</c:v>
                </c:pt>
                <c:pt idx="21" formatCode="#\ ##0.0">
                  <c:v>10</c:v>
                </c:pt>
                <c:pt idx="22">
                  <c:v>10.6</c:v>
                </c:pt>
                <c:pt idx="23">
                  <c:v>10.8</c:v>
                </c:pt>
                <c:pt idx="24">
                  <c:v>12.7</c:v>
                </c:pt>
                <c:pt idx="25">
                  <c:v>13.6</c:v>
                </c:pt>
                <c:pt idx="26">
                  <c:v>14.3</c:v>
                </c:pt>
                <c:pt idx="27">
                  <c:v>14.4</c:v>
                </c:pt>
                <c:pt idx="28">
                  <c:v>18.8</c:v>
                </c:pt>
                <c:pt idx="29">
                  <c:v>47.3</c:v>
                </c:pt>
              </c:numCache>
            </c:numRef>
          </c:val>
          <c:extLst>
            <c:ext xmlns:c16="http://schemas.microsoft.com/office/drawing/2014/chart" uri="{C3380CC4-5D6E-409C-BE32-E72D297353CC}">
              <c16:uniqueId val="{00000002-52C4-486D-872D-57C7CAB4BE79}"/>
            </c:ext>
          </c:extLst>
        </c:ser>
        <c:dLbls>
          <c:dLblPos val="outEnd"/>
          <c:showLegendKey val="0"/>
          <c:showVal val="1"/>
          <c:showCatName val="0"/>
          <c:showSerName val="0"/>
          <c:showPercent val="0"/>
          <c:showBubbleSize val="0"/>
        </c:dLbls>
        <c:gapWidth val="219"/>
        <c:overlap val="-27"/>
        <c:axId val="957580624"/>
        <c:axId val="957574384"/>
      </c:barChart>
      <c:catAx>
        <c:axId val="95758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957574384"/>
        <c:crosses val="autoZero"/>
        <c:auto val="1"/>
        <c:lblAlgn val="ctr"/>
        <c:lblOffset val="100"/>
        <c:noMultiLvlLbl val="0"/>
      </c:catAx>
      <c:valAx>
        <c:axId val="957574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957580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03065921107687E-2"/>
          <c:y val="3.5009231643232497E-2"/>
          <c:w val="0.87701700330936894"/>
          <c:h val="0.88383274294021752"/>
        </c:manualLayout>
      </c:layout>
      <c:bar3DChart>
        <c:barDir val="col"/>
        <c:grouping val="standard"/>
        <c:varyColors val="0"/>
        <c:ser>
          <c:idx val="0"/>
          <c:order val="0"/>
          <c:tx>
            <c:strRef>
              <c:f>List1!$B$1</c:f>
              <c:strCache>
                <c:ptCount val="1"/>
                <c:pt idx="0">
                  <c:v>Reorganizace</c:v>
                </c:pt>
              </c:strCache>
            </c:strRef>
          </c:tx>
          <c:spPr>
            <a:solidFill>
              <a:srgbClr val="E55934"/>
            </a:solidFill>
            <a:ln w="63500">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Karla bold" panose="020B0004030503030003" pitchFamily="34" charset="-18"/>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List1!$B$2:$B$18</c:f>
              <c:numCache>
                <c:formatCode>General</c:formatCode>
                <c:ptCount val="17"/>
                <c:pt idx="0">
                  <c:v>6</c:v>
                </c:pt>
                <c:pt idx="1">
                  <c:v>15</c:v>
                </c:pt>
                <c:pt idx="2">
                  <c:v>18</c:v>
                </c:pt>
                <c:pt idx="3">
                  <c:v>17</c:v>
                </c:pt>
                <c:pt idx="4">
                  <c:v>16</c:v>
                </c:pt>
                <c:pt idx="5">
                  <c:v>12</c:v>
                </c:pt>
                <c:pt idx="6">
                  <c:v>31</c:v>
                </c:pt>
                <c:pt idx="7">
                  <c:v>17</c:v>
                </c:pt>
                <c:pt idx="8">
                  <c:v>27</c:v>
                </c:pt>
                <c:pt idx="9">
                  <c:v>19</c:v>
                </c:pt>
                <c:pt idx="10">
                  <c:v>17</c:v>
                </c:pt>
                <c:pt idx="11">
                  <c:v>16</c:v>
                </c:pt>
                <c:pt idx="12">
                  <c:v>10</c:v>
                </c:pt>
                <c:pt idx="13">
                  <c:v>11</c:v>
                </c:pt>
                <c:pt idx="14">
                  <c:v>23</c:v>
                </c:pt>
                <c:pt idx="15">
                  <c:v>19</c:v>
                </c:pt>
                <c:pt idx="16">
                  <c:v>22</c:v>
                </c:pt>
              </c:numCache>
            </c:numRef>
          </c:val>
          <c:extLst>
            <c:ext xmlns:c16="http://schemas.microsoft.com/office/drawing/2014/chart" uri="{C3380CC4-5D6E-409C-BE32-E72D297353CC}">
              <c16:uniqueId val="{00000000-A154-441E-8BBC-D2625EA96D8C}"/>
            </c:ext>
          </c:extLst>
        </c:ser>
        <c:ser>
          <c:idx val="1"/>
          <c:order val="1"/>
          <c:tx>
            <c:strRef>
              <c:f>List1!$C$1</c:f>
              <c:strCache>
                <c:ptCount val="1"/>
                <c:pt idx="0">
                  <c:v>Konkurzy živnostníků</c:v>
                </c:pt>
              </c:strCache>
            </c:strRef>
          </c:tx>
          <c:spPr>
            <a:solidFill>
              <a:srgbClr val="FDE74C">
                <a:alpha val="90000"/>
              </a:srgbClr>
            </a:solidFill>
            <a:ln w="63500">
              <a:noFill/>
            </a:ln>
            <a:effectLst/>
            <a:sp3d/>
          </c:spPr>
          <c:invertIfNegative val="0"/>
          <c:dLbls>
            <c:dLbl>
              <c:idx val="7"/>
              <c:layout>
                <c:manualLayout>
                  <c:x val="-8.856580457753038E-17"/>
                  <c:y val="0.113718972743471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8B-4574-9227-B07D95F83B0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95000"/>
                        <a:lumOff val="5000"/>
                      </a:schemeClr>
                    </a:solidFill>
                    <a:latin typeface="Karla bold" panose="020B0004030503030003" pitchFamily="34" charset="-18"/>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List1!$C$2:$C$18</c:f>
              <c:numCache>
                <c:formatCode>General</c:formatCode>
                <c:ptCount val="17"/>
                <c:pt idx="0">
                  <c:v>55</c:v>
                </c:pt>
                <c:pt idx="1">
                  <c:v>114</c:v>
                </c:pt>
                <c:pt idx="2">
                  <c:v>196</c:v>
                </c:pt>
                <c:pt idx="3">
                  <c:v>431</c:v>
                </c:pt>
                <c:pt idx="4">
                  <c:v>570</c:v>
                </c:pt>
                <c:pt idx="5">
                  <c:v>904</c:v>
                </c:pt>
                <c:pt idx="6">
                  <c:v>1138</c:v>
                </c:pt>
                <c:pt idx="7">
                  <c:v>1254</c:v>
                </c:pt>
                <c:pt idx="8">
                  <c:v>1214</c:v>
                </c:pt>
                <c:pt idx="9">
                  <c:v>859</c:v>
                </c:pt>
                <c:pt idx="10">
                  <c:v>344</c:v>
                </c:pt>
                <c:pt idx="11">
                  <c:v>265</c:v>
                </c:pt>
                <c:pt idx="12">
                  <c:v>217</c:v>
                </c:pt>
                <c:pt idx="13">
                  <c:v>201</c:v>
                </c:pt>
                <c:pt idx="14">
                  <c:v>148</c:v>
                </c:pt>
                <c:pt idx="15">
                  <c:v>176</c:v>
                </c:pt>
                <c:pt idx="16">
                  <c:v>161</c:v>
                </c:pt>
              </c:numCache>
            </c:numRef>
          </c:val>
          <c:extLst>
            <c:ext xmlns:c16="http://schemas.microsoft.com/office/drawing/2014/chart" uri="{C3380CC4-5D6E-409C-BE32-E72D297353CC}">
              <c16:uniqueId val="{00000001-A154-441E-8BBC-D2625EA96D8C}"/>
            </c:ext>
          </c:extLst>
        </c:ser>
        <c:ser>
          <c:idx val="2"/>
          <c:order val="2"/>
          <c:tx>
            <c:strRef>
              <c:f>List1!$D$1</c:f>
              <c:strCache>
                <c:ptCount val="1"/>
                <c:pt idx="0">
                  <c:v>Konkurzy firem</c:v>
                </c:pt>
              </c:strCache>
            </c:strRef>
          </c:tx>
          <c:spPr>
            <a:solidFill>
              <a:srgbClr val="5B9BD5">
                <a:lumMod val="60000"/>
                <a:lumOff val="40000"/>
              </a:srgbClr>
            </a:solidFill>
            <a:ln w="63500">
              <a:noFill/>
              <a:bevel/>
            </a:ln>
            <a:effectLst/>
            <a:sp3d/>
          </c:spPr>
          <c:invertIfNegative val="0"/>
          <c:dLbls>
            <c:dLbl>
              <c:idx val="7"/>
              <c:layout>
                <c:manualLayout>
                  <c:x val="-2.4154589371980675E-3"/>
                  <c:y val="-3.4380154550351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8B-4574-9227-B07D95F83B0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lumMod val="50000"/>
                      </a:schemeClr>
                    </a:solidFill>
                    <a:latin typeface="Karla bold" panose="020B0004030503030003" pitchFamily="34" charset="-18"/>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List1!$D$2:$D$18</c:f>
              <c:numCache>
                <c:formatCode>General</c:formatCode>
                <c:ptCount val="17"/>
                <c:pt idx="0">
                  <c:v>565</c:v>
                </c:pt>
                <c:pt idx="1">
                  <c:v>1238</c:v>
                </c:pt>
                <c:pt idx="2">
                  <c:v>1291</c:v>
                </c:pt>
                <c:pt idx="3">
                  <c:v>1280</c:v>
                </c:pt>
                <c:pt idx="4">
                  <c:v>1332</c:v>
                </c:pt>
                <c:pt idx="5">
                  <c:v>1370</c:v>
                </c:pt>
                <c:pt idx="6">
                  <c:v>1275</c:v>
                </c:pt>
                <c:pt idx="7">
                  <c:v>1031</c:v>
                </c:pt>
                <c:pt idx="8">
                  <c:v>903</c:v>
                </c:pt>
                <c:pt idx="9">
                  <c:v>781</c:v>
                </c:pt>
                <c:pt idx="10">
                  <c:v>654</c:v>
                </c:pt>
                <c:pt idx="11">
                  <c:v>677</c:v>
                </c:pt>
                <c:pt idx="12">
                  <c:v>612</c:v>
                </c:pt>
                <c:pt idx="13">
                  <c:v>727</c:v>
                </c:pt>
                <c:pt idx="14">
                  <c:v>697</c:v>
                </c:pt>
                <c:pt idx="15">
                  <c:v>654</c:v>
                </c:pt>
                <c:pt idx="16">
                  <c:v>682</c:v>
                </c:pt>
              </c:numCache>
            </c:numRef>
          </c:val>
          <c:extLst>
            <c:ext xmlns:c16="http://schemas.microsoft.com/office/drawing/2014/chart" uri="{C3380CC4-5D6E-409C-BE32-E72D297353CC}">
              <c16:uniqueId val="{00000002-A154-441E-8BBC-D2625EA96D8C}"/>
            </c:ext>
          </c:extLst>
        </c:ser>
        <c:dLbls>
          <c:showLegendKey val="0"/>
          <c:showVal val="1"/>
          <c:showCatName val="0"/>
          <c:showSerName val="0"/>
          <c:showPercent val="0"/>
          <c:showBubbleSize val="0"/>
        </c:dLbls>
        <c:gapWidth val="20"/>
        <c:gapDepth val="295"/>
        <c:shape val="box"/>
        <c:axId val="601687800"/>
        <c:axId val="601691736"/>
        <c:axId val="581090440"/>
      </c:bar3DChart>
      <c:catAx>
        <c:axId val="60168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Karla bold" panose="020B0004030503030003" pitchFamily="34" charset="-18"/>
                <a:ea typeface="+mn-ea"/>
                <a:cs typeface="+mn-cs"/>
              </a:defRPr>
            </a:pPr>
            <a:endParaRPr lang="cs-CZ"/>
          </a:p>
        </c:txPr>
        <c:crossAx val="601691736"/>
        <c:crosses val="autoZero"/>
        <c:auto val="1"/>
        <c:lblAlgn val="ctr"/>
        <c:lblOffset val="100"/>
        <c:noMultiLvlLbl val="0"/>
      </c:catAx>
      <c:valAx>
        <c:axId val="601691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Karla bold" panose="020B0004030503030003" pitchFamily="34" charset="-18"/>
                <a:ea typeface="+mn-ea"/>
                <a:cs typeface="+mn-cs"/>
              </a:defRPr>
            </a:pPr>
            <a:endParaRPr lang="cs-CZ"/>
          </a:p>
        </c:txPr>
        <c:crossAx val="601687800"/>
        <c:crosses val="autoZero"/>
        <c:crossBetween val="between"/>
      </c:valAx>
      <c:serAx>
        <c:axId val="581090440"/>
        <c:scaling>
          <c:orientation val="minMax"/>
        </c:scaling>
        <c:delete val="1"/>
        <c:axPos val="b"/>
        <c:majorTickMark val="out"/>
        <c:minorTickMark val="none"/>
        <c:tickLblPos val="nextTo"/>
        <c:crossAx val="601691736"/>
        <c:crosses val="autoZero"/>
      </c:serAx>
      <c:spPr>
        <a:noFill/>
        <a:ln>
          <a:noFill/>
        </a:ln>
        <a:effectLst/>
      </c:spPr>
    </c:plotArea>
    <c:legend>
      <c:legendPos val="r"/>
      <c:layout>
        <c:manualLayout>
          <c:xMode val="edge"/>
          <c:yMode val="edge"/>
          <c:x val="0.75573547871733426"/>
          <c:y val="9.0128272752280261E-2"/>
          <c:w val="0.22219331279242269"/>
          <c:h val="0.2584340183195622"/>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Work Sans" pitchFamily="2" charset="-18"/>
              <a:ea typeface="+mn-ea"/>
              <a:cs typeface="+mn-cs"/>
            </a:defRPr>
          </a:pPr>
          <a:endParaRPr lang="cs-CZ"/>
        </a:p>
      </c:txPr>
    </c:legend>
    <c:plotVisOnly val="1"/>
    <c:dispBlanksAs val="gap"/>
    <c:showDLblsOverMax val="0"/>
    <c:extLst/>
  </c:chart>
  <c:spPr>
    <a:noFill/>
    <a:ln cmpd="sng">
      <a:noFill/>
    </a:ln>
    <a:effectLst/>
  </c:spPr>
  <c:txPr>
    <a:bodyPr/>
    <a:lstStyle/>
    <a:p>
      <a:pPr>
        <a:defRPr b="1">
          <a:latin typeface="Karla bold" panose="020B0004030503030003" pitchFamily="34" charset="-18"/>
        </a:defRPr>
      </a:pPr>
      <a:endParaRPr lang="cs-CZ"/>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solidFill>
                  <a:schemeClr val="tx1"/>
                </a:solidFill>
                <a:latin typeface="Work Sans" pitchFamily="2" charset="-18"/>
              </a:rPr>
              <a:t>Míra uspokojení věřitelů v konkurzu firem v roce 2024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Prodej</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4CE4-4DEF-9886-5C2FE4DC52D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4CE4-4DEF-9886-5C2FE4DC52D8}"/>
              </c:ext>
            </c:extLst>
          </c:dPt>
          <c:dLbls>
            <c:dLbl>
              <c:idx val="0"/>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CE4-4DEF-9886-5C2FE4DC52D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Work Sans" pitchFamily="2" charset="-18"/>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extLst>
          </c:dLbls>
          <c:cat>
            <c:strRef>
              <c:f>List1!$A$2:$A$3</c:f>
              <c:strCache>
                <c:ptCount val="2"/>
                <c:pt idx="0">
                  <c:v>1. čtvrt.</c:v>
                </c:pt>
                <c:pt idx="1">
                  <c:v>2. čtvrt.</c:v>
                </c:pt>
              </c:strCache>
            </c:strRef>
          </c:cat>
          <c:val>
            <c:numRef>
              <c:f>List1!$B$2:$B$3</c:f>
              <c:numCache>
                <c:formatCode>General</c:formatCode>
                <c:ptCount val="2"/>
                <c:pt idx="0">
                  <c:v>17</c:v>
                </c:pt>
                <c:pt idx="1">
                  <c:v>83</c:v>
                </c:pt>
              </c:numCache>
            </c:numRef>
          </c:val>
          <c:extLst>
            <c:ext xmlns:c16="http://schemas.microsoft.com/office/drawing/2014/chart" uri="{C3380CC4-5D6E-409C-BE32-E72D297353CC}">
              <c16:uniqueId val="{00000000-4CE4-4DEF-9886-5C2FE4DC52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Work Sans" pitchFamily="2" charset="-18"/>
                <a:ea typeface="+mn-ea"/>
                <a:cs typeface="+mn-cs"/>
              </a:defRPr>
            </a:pPr>
            <a:r>
              <a:rPr lang="cs-CZ">
                <a:solidFill>
                  <a:schemeClr val="tx1"/>
                </a:solidFill>
                <a:latin typeface="Work Sans" pitchFamily="2" charset="-18"/>
              </a:rPr>
              <a:t>Vývoj</a:t>
            </a:r>
            <a:r>
              <a:rPr lang="cs-CZ" baseline="0">
                <a:solidFill>
                  <a:schemeClr val="tx1"/>
                </a:solidFill>
                <a:latin typeface="Work Sans" pitchFamily="2" charset="-18"/>
              </a:rPr>
              <a:t> průměrného dluhu firmy v konkurzu</a:t>
            </a:r>
            <a:endParaRPr lang="cs-CZ">
              <a:solidFill>
                <a:schemeClr val="tx1"/>
              </a:solidFill>
              <a:latin typeface="Work Sans" pitchFamily="2" charset="-1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Work Sans" pitchFamily="2" charset="-18"/>
              <a:ea typeface="+mn-ea"/>
              <a:cs typeface="+mn-cs"/>
            </a:defRPr>
          </a:pPr>
          <a:endParaRPr lang="cs-CZ"/>
        </a:p>
      </c:txPr>
    </c:title>
    <c:autoTitleDeleted val="0"/>
    <c:plotArea>
      <c:layout/>
      <c:barChart>
        <c:barDir val="bar"/>
        <c:grouping val="clustered"/>
        <c:varyColors val="0"/>
        <c:ser>
          <c:idx val="0"/>
          <c:order val="0"/>
          <c:spPr>
            <a:solidFill>
              <a:srgbClr val="0070C0"/>
            </a:solidFill>
            <a:ln>
              <a:noFill/>
            </a:ln>
            <a:effectLst/>
          </c:spPr>
          <c:invertIfNegative val="0"/>
          <c:cat>
            <c:strRef>
              <c:f>'List1 (2)'!$E$1:$K$1</c:f>
              <c:strCache>
                <c:ptCount val="7"/>
                <c:pt idx="0">
                  <c:v>1-4/2018</c:v>
                </c:pt>
                <c:pt idx="1">
                  <c:v>1-4/2019</c:v>
                </c:pt>
                <c:pt idx="2">
                  <c:v>1-4/2020</c:v>
                </c:pt>
                <c:pt idx="3">
                  <c:v>1-4/2021</c:v>
                </c:pt>
                <c:pt idx="4">
                  <c:v>1-4/2022</c:v>
                </c:pt>
                <c:pt idx="5">
                  <c:v>1-4/2023</c:v>
                </c:pt>
                <c:pt idx="6">
                  <c:v>1-4/2024</c:v>
                </c:pt>
              </c:strCache>
            </c:strRef>
          </c:cat>
          <c:val>
            <c:numRef>
              <c:f>'List1 (2)'!$E$2:$K$2</c:f>
              <c:numCache>
                <c:formatCode>_-* #\ ##0_-;\-* #\ ##0_-;_-* "-"??_-;_-@_-</c:formatCode>
                <c:ptCount val="7"/>
                <c:pt idx="0">
                  <c:v>31523541.36693003</c:v>
                </c:pt>
                <c:pt idx="1">
                  <c:v>35833299.535993792</c:v>
                </c:pt>
                <c:pt idx="2">
                  <c:v>32510362.460416663</c:v>
                </c:pt>
                <c:pt idx="3">
                  <c:v>26803130.907142859</c:v>
                </c:pt>
                <c:pt idx="4">
                  <c:v>38170714.322285712</c:v>
                </c:pt>
                <c:pt idx="5">
                  <c:v>27932091.124105696</c:v>
                </c:pt>
                <c:pt idx="6">
                  <c:v>42950841.858308278</c:v>
                </c:pt>
              </c:numCache>
            </c:numRef>
          </c:val>
          <c:extLst>
            <c:ext xmlns:c16="http://schemas.microsoft.com/office/drawing/2014/chart" uri="{C3380CC4-5D6E-409C-BE32-E72D297353CC}">
              <c16:uniqueId val="{00000000-A056-4A75-BC2A-82E6F94031E0}"/>
            </c:ext>
          </c:extLst>
        </c:ser>
        <c:dLbls>
          <c:showLegendKey val="0"/>
          <c:showVal val="0"/>
          <c:showCatName val="0"/>
          <c:showSerName val="0"/>
          <c:showPercent val="0"/>
          <c:showBubbleSize val="0"/>
        </c:dLbls>
        <c:gapWidth val="182"/>
        <c:axId val="2035813584"/>
        <c:axId val="2035792944"/>
      </c:barChart>
      <c:catAx>
        <c:axId val="2035813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Work Sans" pitchFamily="2" charset="-18"/>
                <a:ea typeface="+mn-ea"/>
                <a:cs typeface="+mn-cs"/>
              </a:defRPr>
            </a:pPr>
            <a:endParaRPr lang="cs-CZ"/>
          </a:p>
        </c:txPr>
        <c:crossAx val="2035792944"/>
        <c:crosses val="autoZero"/>
        <c:auto val="1"/>
        <c:lblAlgn val="ctr"/>
        <c:lblOffset val="100"/>
        <c:noMultiLvlLbl val="0"/>
      </c:catAx>
      <c:valAx>
        <c:axId val="2035792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Work Sans" pitchFamily="2" charset="-18"/>
                <a:ea typeface="+mn-ea"/>
                <a:cs typeface="+mn-cs"/>
              </a:defRPr>
            </a:pPr>
            <a:endParaRPr lang="cs-CZ"/>
          </a:p>
        </c:txPr>
        <c:crossAx val="203581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Work Sans" pitchFamily="2" charset="-18"/>
                <a:ea typeface="+mn-ea"/>
                <a:cs typeface="+mn-cs"/>
              </a:defRPr>
            </a:pPr>
            <a:r>
              <a:rPr lang="cs-CZ">
                <a:solidFill>
                  <a:schemeClr val="tx1"/>
                </a:solidFill>
                <a:latin typeface="Work Sans" pitchFamily="2" charset="-18"/>
              </a:rPr>
              <a:t>Vývoj průměrného uspokojení firem v konkurzu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Work Sans" pitchFamily="2" charset="-18"/>
              <a:ea typeface="+mn-ea"/>
              <a:cs typeface="+mn-cs"/>
            </a:defRPr>
          </a:pPr>
          <a:endParaRPr lang="cs-CZ"/>
        </a:p>
      </c:txPr>
    </c:title>
    <c:autoTitleDeleted val="0"/>
    <c:plotArea>
      <c:layout/>
      <c:barChart>
        <c:barDir val="bar"/>
        <c:grouping val="stack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Work Sans" pitchFamily="2" charset="-18"/>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 (2)'!$B$30:$H$30</c:f>
              <c:strCache>
                <c:ptCount val="7"/>
                <c:pt idx="0">
                  <c:v>1-4/2018</c:v>
                </c:pt>
                <c:pt idx="1">
                  <c:v>1-4/2019</c:v>
                </c:pt>
                <c:pt idx="2">
                  <c:v>1-4/2020</c:v>
                </c:pt>
                <c:pt idx="3">
                  <c:v>1-4/2021</c:v>
                </c:pt>
                <c:pt idx="4">
                  <c:v>1-4/2022</c:v>
                </c:pt>
                <c:pt idx="5">
                  <c:v>1-4/2023</c:v>
                </c:pt>
                <c:pt idx="6">
                  <c:v>1-4/2024</c:v>
                </c:pt>
              </c:strCache>
            </c:strRef>
          </c:cat>
          <c:val>
            <c:numRef>
              <c:f>'List1 (2)'!$B$31:$H$31</c:f>
              <c:numCache>
                <c:formatCode>0.0%</c:formatCode>
                <c:ptCount val="7"/>
                <c:pt idx="0">
                  <c:v>6.4583705496725444E-2</c:v>
                </c:pt>
                <c:pt idx="1">
                  <c:v>0.12074560489239579</c:v>
                </c:pt>
                <c:pt idx="2">
                  <c:v>0.10978573652072975</c:v>
                </c:pt>
                <c:pt idx="3">
                  <c:v>9.087572987648164E-2</c:v>
                </c:pt>
                <c:pt idx="4">
                  <c:v>5.5011077743472608E-2</c:v>
                </c:pt>
                <c:pt idx="5">
                  <c:v>0.13359393379822182</c:v>
                </c:pt>
                <c:pt idx="6">
                  <c:v>0.17034892415653888</c:v>
                </c:pt>
              </c:numCache>
            </c:numRef>
          </c:val>
          <c:extLst>
            <c:ext xmlns:c16="http://schemas.microsoft.com/office/drawing/2014/chart" uri="{C3380CC4-5D6E-409C-BE32-E72D297353CC}">
              <c16:uniqueId val="{00000000-FC2D-4D20-A779-206B5E78D7A9}"/>
            </c:ext>
          </c:extLst>
        </c:ser>
        <c:ser>
          <c:idx val="1"/>
          <c:order val="1"/>
          <c:spPr>
            <a:solidFill>
              <a:schemeClr val="accent3"/>
            </a:solidFill>
            <a:ln>
              <a:noFill/>
            </a:ln>
            <a:effectLst/>
          </c:spPr>
          <c:invertIfNegative val="0"/>
          <c:dLbls>
            <c:delete val="1"/>
          </c:dLbls>
          <c:cat>
            <c:strRef>
              <c:f>'List1 (2)'!$B$30:$H$30</c:f>
              <c:strCache>
                <c:ptCount val="7"/>
                <c:pt idx="0">
                  <c:v>1-4/2018</c:v>
                </c:pt>
                <c:pt idx="1">
                  <c:v>1-4/2019</c:v>
                </c:pt>
                <c:pt idx="2">
                  <c:v>1-4/2020</c:v>
                </c:pt>
                <c:pt idx="3">
                  <c:v>1-4/2021</c:v>
                </c:pt>
                <c:pt idx="4">
                  <c:v>1-4/2022</c:v>
                </c:pt>
                <c:pt idx="5">
                  <c:v>1-4/2023</c:v>
                </c:pt>
                <c:pt idx="6">
                  <c:v>1-4/2024</c:v>
                </c:pt>
              </c:strCache>
            </c:strRef>
          </c:cat>
          <c:val>
            <c:numRef>
              <c:f>'List1 (2)'!$B$32:$H$32</c:f>
              <c:numCache>
                <c:formatCode>0.0%</c:formatCode>
                <c:ptCount val="7"/>
                <c:pt idx="0">
                  <c:v>0.93541629450327457</c:v>
                </c:pt>
                <c:pt idx="1">
                  <c:v>0.87925439510760417</c:v>
                </c:pt>
                <c:pt idx="2">
                  <c:v>0.89021426347927024</c:v>
                </c:pt>
                <c:pt idx="3">
                  <c:v>0.90912427012351837</c:v>
                </c:pt>
                <c:pt idx="4">
                  <c:v>0.94498892225652742</c:v>
                </c:pt>
                <c:pt idx="5">
                  <c:v>0.86640606620177818</c:v>
                </c:pt>
                <c:pt idx="6">
                  <c:v>0.82965107584346109</c:v>
                </c:pt>
              </c:numCache>
            </c:numRef>
          </c:val>
          <c:extLst>
            <c:ext xmlns:c16="http://schemas.microsoft.com/office/drawing/2014/chart" uri="{C3380CC4-5D6E-409C-BE32-E72D297353CC}">
              <c16:uniqueId val="{00000001-FC2D-4D20-A779-206B5E78D7A9}"/>
            </c:ext>
          </c:extLst>
        </c:ser>
        <c:dLbls>
          <c:dLblPos val="ctr"/>
          <c:showLegendKey val="0"/>
          <c:showVal val="1"/>
          <c:showCatName val="0"/>
          <c:showSerName val="0"/>
          <c:showPercent val="0"/>
          <c:showBubbleSize val="0"/>
        </c:dLbls>
        <c:gapWidth val="150"/>
        <c:overlap val="100"/>
        <c:axId val="2035768944"/>
        <c:axId val="2035761264"/>
      </c:barChart>
      <c:catAx>
        <c:axId val="203576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Work Sans" pitchFamily="2" charset="-18"/>
                <a:ea typeface="+mn-ea"/>
                <a:cs typeface="+mn-cs"/>
              </a:defRPr>
            </a:pPr>
            <a:endParaRPr lang="cs-CZ"/>
          </a:p>
        </c:txPr>
        <c:crossAx val="2035761264"/>
        <c:crosses val="autoZero"/>
        <c:auto val="1"/>
        <c:lblAlgn val="ctr"/>
        <c:lblOffset val="100"/>
        <c:noMultiLvlLbl val="0"/>
      </c:catAx>
      <c:valAx>
        <c:axId val="20357612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Work Sans" pitchFamily="2" charset="-18"/>
                <a:ea typeface="+mn-ea"/>
                <a:cs typeface="+mn-cs"/>
              </a:defRPr>
            </a:pPr>
            <a:endParaRPr lang="cs-CZ"/>
          </a:p>
        </c:txPr>
        <c:crossAx val="203576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03065921107687E-2"/>
          <c:y val="3.5009231643232497E-2"/>
          <c:w val="0.87701700330936894"/>
          <c:h val="0.88383274294021752"/>
        </c:manualLayout>
      </c:layout>
      <c:bar3DChart>
        <c:barDir val="col"/>
        <c:grouping val="stacked"/>
        <c:varyColors val="0"/>
        <c:ser>
          <c:idx val="0"/>
          <c:order val="0"/>
          <c:tx>
            <c:strRef>
              <c:f>List1!$B$1</c:f>
              <c:strCache>
                <c:ptCount val="1"/>
                <c:pt idx="0">
                  <c:v>občané</c:v>
                </c:pt>
              </c:strCache>
            </c:strRef>
          </c:tx>
          <c:spPr>
            <a:solidFill>
              <a:srgbClr val="5B9BD5">
                <a:lumMod val="60000"/>
                <a:lumOff val="40000"/>
              </a:srgbClr>
            </a:solidFill>
            <a:ln w="63500">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Karla bold" panose="020B0004030503030003" pitchFamily="34" charset="-18"/>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List1!$B$2:$B$18</c:f>
              <c:numCache>
                <c:formatCode>General</c:formatCode>
                <c:ptCount val="17"/>
                <c:pt idx="0">
                  <c:v>623</c:v>
                </c:pt>
                <c:pt idx="1">
                  <c:v>2125</c:v>
                </c:pt>
                <c:pt idx="2">
                  <c:v>5791</c:v>
                </c:pt>
                <c:pt idx="3">
                  <c:v>11034</c:v>
                </c:pt>
                <c:pt idx="4">
                  <c:v>16331</c:v>
                </c:pt>
                <c:pt idx="5">
                  <c:v>18471</c:v>
                </c:pt>
                <c:pt idx="6">
                  <c:v>21786</c:v>
                </c:pt>
                <c:pt idx="7">
                  <c:v>19951</c:v>
                </c:pt>
                <c:pt idx="8">
                  <c:v>18377</c:v>
                </c:pt>
                <c:pt idx="9">
                  <c:v>15294</c:v>
                </c:pt>
                <c:pt idx="10">
                  <c:v>14581</c:v>
                </c:pt>
                <c:pt idx="11">
                  <c:v>20774</c:v>
                </c:pt>
                <c:pt idx="12">
                  <c:v>19001</c:v>
                </c:pt>
                <c:pt idx="13">
                  <c:v>16836</c:v>
                </c:pt>
                <c:pt idx="14">
                  <c:v>14310</c:v>
                </c:pt>
                <c:pt idx="15">
                  <c:v>13817</c:v>
                </c:pt>
                <c:pt idx="16">
                  <c:v>14721</c:v>
                </c:pt>
              </c:numCache>
            </c:numRef>
          </c:val>
          <c:extLst>
            <c:ext xmlns:c16="http://schemas.microsoft.com/office/drawing/2014/chart" uri="{C3380CC4-5D6E-409C-BE32-E72D297353CC}">
              <c16:uniqueId val="{00000000-A154-441E-8BBC-D2625EA96D8C}"/>
            </c:ext>
          </c:extLst>
        </c:ser>
        <c:ser>
          <c:idx val="2"/>
          <c:order val="2"/>
          <c:tx>
            <c:strRef>
              <c:f>List1!$D$1</c:f>
              <c:strCache>
                <c:ptCount val="1"/>
                <c:pt idx="0">
                  <c:v>živnostníci</c:v>
                </c:pt>
              </c:strCache>
            </c:strRef>
          </c:tx>
          <c:spPr>
            <a:solidFill>
              <a:srgbClr val="ED7D31">
                <a:lumMod val="60000"/>
                <a:lumOff val="40000"/>
              </a:srgbClr>
            </a:solidFill>
            <a:ln w="63500">
              <a:noFill/>
              <a:bevel/>
            </a:ln>
            <a:effectLst/>
            <a:sp3d/>
          </c:spPr>
          <c:invertIfNegative val="0"/>
          <c:dLbls>
            <c:dLbl>
              <c:idx val="0"/>
              <c:layout>
                <c:manualLayout>
                  <c:x val="3.6231884057971015E-3"/>
                  <c:y val="-7.004741989705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06-452A-A69F-9331AA4E8941}"/>
                </c:ext>
              </c:extLst>
            </c:dLbl>
            <c:dLbl>
              <c:idx val="1"/>
              <c:layout>
                <c:manualLayout>
                  <c:x val="2.4154589371980675E-3"/>
                  <c:y val="-5.8372849914210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06-452A-A69F-9331AA4E8941}"/>
                </c:ext>
              </c:extLst>
            </c:dLbl>
            <c:dLbl>
              <c:idx val="2"/>
              <c:layout>
                <c:manualLayout>
                  <c:x val="0"/>
                  <c:y val="-4.0860994939947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06-452A-A69F-9331AA4E8941}"/>
                </c:ext>
              </c:extLst>
            </c:dLbl>
            <c:dLbl>
              <c:idx val="3"/>
              <c:layout>
                <c:manualLayout>
                  <c:x val="0"/>
                  <c:y val="-6.7128777401341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06-452A-A69F-9331AA4E8941}"/>
                </c:ext>
              </c:extLst>
            </c:dLbl>
            <c:dLbl>
              <c:idx val="4"/>
              <c:layout>
                <c:manualLayout>
                  <c:x val="0"/>
                  <c:y val="-5.5454207418499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06-452A-A69F-9331AA4E894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Karla bold" panose="020B0004030503030003" pitchFamily="34" charset="-18"/>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List1!$D$2:$D$18</c:f>
              <c:numCache>
                <c:formatCode>General</c:formatCode>
                <c:ptCount val="17"/>
                <c:pt idx="0">
                  <c:v>8</c:v>
                </c:pt>
                <c:pt idx="1">
                  <c:v>31</c:v>
                </c:pt>
                <c:pt idx="2">
                  <c:v>92</c:v>
                </c:pt>
                <c:pt idx="3">
                  <c:v>576</c:v>
                </c:pt>
                <c:pt idx="4">
                  <c:v>1624</c:v>
                </c:pt>
                <c:pt idx="5">
                  <c:v>3539</c:v>
                </c:pt>
                <c:pt idx="6">
                  <c:v>7143</c:v>
                </c:pt>
                <c:pt idx="7">
                  <c:v>7602</c:v>
                </c:pt>
                <c:pt idx="8">
                  <c:v>6866</c:v>
                </c:pt>
                <c:pt idx="9">
                  <c:v>6336</c:v>
                </c:pt>
                <c:pt idx="10">
                  <c:v>5512</c:v>
                </c:pt>
                <c:pt idx="11">
                  <c:v>8172</c:v>
                </c:pt>
                <c:pt idx="12">
                  <c:v>7661</c:v>
                </c:pt>
                <c:pt idx="13">
                  <c:v>6577</c:v>
                </c:pt>
                <c:pt idx="14">
                  <c:v>5322</c:v>
                </c:pt>
                <c:pt idx="15">
                  <c:v>5138</c:v>
                </c:pt>
                <c:pt idx="16">
                  <c:v>5404</c:v>
                </c:pt>
              </c:numCache>
            </c:numRef>
          </c:val>
          <c:extLst>
            <c:ext xmlns:c16="http://schemas.microsoft.com/office/drawing/2014/chart" uri="{C3380CC4-5D6E-409C-BE32-E72D297353CC}">
              <c16:uniqueId val="{00000002-A154-441E-8BBC-D2625EA96D8C}"/>
            </c:ext>
          </c:extLst>
        </c:ser>
        <c:dLbls>
          <c:showLegendKey val="0"/>
          <c:showVal val="1"/>
          <c:showCatName val="0"/>
          <c:showSerName val="0"/>
          <c:showPercent val="0"/>
          <c:showBubbleSize val="0"/>
        </c:dLbls>
        <c:gapWidth val="20"/>
        <c:gapDepth val="295"/>
        <c:shape val="box"/>
        <c:axId val="601687800"/>
        <c:axId val="601691736"/>
        <c:axId val="0"/>
        <c:extLst>
          <c:ext xmlns:c15="http://schemas.microsoft.com/office/drawing/2012/chart" uri="{02D57815-91ED-43cb-92C2-25804820EDAC}">
            <c15:filteredBarSeries>
              <c15:ser>
                <c:idx val="1"/>
                <c:order val="1"/>
                <c:tx>
                  <c:strRef>
                    <c:extLst>
                      <c:ext uri="{02D57815-91ED-43cb-92C2-25804820EDAC}">
                        <c15:formulaRef>
                          <c15:sqref>List1!$C$1</c15:sqref>
                        </c15:formulaRef>
                      </c:ext>
                    </c:extLst>
                    <c:strCache>
                      <c:ptCount val="1"/>
                      <c:pt idx="0">
                        <c:v>PO</c:v>
                      </c:pt>
                    </c:strCache>
                  </c:strRef>
                </c:tx>
                <c:spPr>
                  <a:solidFill>
                    <a:srgbClr val="E8A87C"/>
                  </a:solidFill>
                  <a:ln w="63500">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Karla bold" panose="020B0004030503030003" pitchFamily="34" charset="-18"/>
                          <a:ea typeface="+mn-ea"/>
                          <a:cs typeface="+mn-cs"/>
                        </a:defRPr>
                      </a:pPr>
                      <a:endParaRPr lang="cs-CZ"/>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List1!$A$2:$A$18</c15:sqref>
                        </c15:formulaRef>
                      </c:ext>
                    </c:extLst>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extLst>
                      <c:ext uri="{02D57815-91ED-43cb-92C2-25804820EDAC}">
                        <c15:formulaRef>
                          <c15:sqref>List1!$C$2:$C$18</c15:sqref>
                        </c15:formulaRef>
                      </c:ext>
                    </c:extLst>
                    <c:numCache>
                      <c:formatCode>General</c:formatCode>
                      <c:ptCount val="17"/>
                      <c:pt idx="0">
                        <c:v>0</c:v>
                      </c:pt>
                      <c:pt idx="1">
                        <c:v>0</c:v>
                      </c:pt>
                      <c:pt idx="2">
                        <c:v>0</c:v>
                      </c:pt>
                      <c:pt idx="3">
                        <c:v>1</c:v>
                      </c:pt>
                      <c:pt idx="4">
                        <c:v>0</c:v>
                      </c:pt>
                      <c:pt idx="5">
                        <c:v>1</c:v>
                      </c:pt>
                      <c:pt idx="6">
                        <c:v>0</c:v>
                      </c:pt>
                      <c:pt idx="7">
                        <c:v>0</c:v>
                      </c:pt>
                      <c:pt idx="8">
                        <c:v>0</c:v>
                      </c:pt>
                      <c:pt idx="9">
                        <c:v>0</c:v>
                      </c:pt>
                      <c:pt idx="10">
                        <c:v>1</c:v>
                      </c:pt>
                      <c:pt idx="11">
                        <c:v>0</c:v>
                      </c:pt>
                      <c:pt idx="12">
                        <c:v>2</c:v>
                      </c:pt>
                      <c:pt idx="13">
                        <c:v>2</c:v>
                      </c:pt>
                      <c:pt idx="14">
                        <c:v>0</c:v>
                      </c:pt>
                      <c:pt idx="15">
                        <c:v>0</c:v>
                      </c:pt>
                      <c:pt idx="16">
                        <c:v>0</c:v>
                      </c:pt>
                    </c:numCache>
                  </c:numRef>
                </c:val>
                <c:extLst>
                  <c:ext xmlns:c16="http://schemas.microsoft.com/office/drawing/2014/chart" uri="{C3380CC4-5D6E-409C-BE32-E72D297353CC}">
                    <c16:uniqueId val="{00000001-A154-441E-8BBC-D2625EA96D8C}"/>
                  </c:ext>
                </c:extLst>
              </c15:ser>
            </c15:filteredBarSeries>
          </c:ext>
        </c:extLst>
      </c:bar3DChart>
      <c:catAx>
        <c:axId val="60168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Karla bold" panose="020B0004030503030003" pitchFamily="34" charset="-18"/>
                <a:ea typeface="+mn-ea"/>
                <a:cs typeface="+mn-cs"/>
              </a:defRPr>
            </a:pPr>
            <a:endParaRPr lang="cs-CZ"/>
          </a:p>
        </c:txPr>
        <c:crossAx val="601691736"/>
        <c:crosses val="autoZero"/>
        <c:auto val="1"/>
        <c:lblAlgn val="ctr"/>
        <c:lblOffset val="100"/>
        <c:noMultiLvlLbl val="0"/>
      </c:catAx>
      <c:valAx>
        <c:axId val="601691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Karla bold" panose="020B0004030503030003" pitchFamily="34" charset="-18"/>
                <a:ea typeface="+mn-ea"/>
                <a:cs typeface="+mn-cs"/>
              </a:defRPr>
            </a:pPr>
            <a:endParaRPr lang="cs-CZ"/>
          </a:p>
        </c:txPr>
        <c:crossAx val="601687800"/>
        <c:crosses val="autoZero"/>
        <c:crossBetween val="between"/>
      </c:valAx>
      <c:spPr>
        <a:noFill/>
        <a:ln>
          <a:noFill/>
        </a:ln>
        <a:effectLst/>
      </c:spPr>
    </c:plotArea>
    <c:legend>
      <c:legendPos val="r"/>
      <c:layout>
        <c:manualLayout>
          <c:xMode val="edge"/>
          <c:yMode val="edge"/>
          <c:x val="0.86684658982844531"/>
          <c:y val="3.6592193022008404E-2"/>
          <c:w val="0.12337745825250107"/>
          <c:h val="0.26428376742969634"/>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Work Sans" pitchFamily="2" charset="-18"/>
              <a:ea typeface="+mn-ea"/>
              <a:cs typeface="+mn-cs"/>
            </a:defRPr>
          </a:pPr>
          <a:endParaRPr lang="cs-CZ"/>
        </a:p>
      </c:txPr>
    </c:legend>
    <c:plotVisOnly val="1"/>
    <c:dispBlanksAs val="gap"/>
    <c:showDLblsOverMax val="0"/>
    <c:extLst/>
  </c:chart>
  <c:spPr>
    <a:noFill/>
    <a:ln cmpd="sng">
      <a:noFill/>
    </a:ln>
    <a:effectLst/>
  </c:spPr>
  <c:txPr>
    <a:bodyPr/>
    <a:lstStyle/>
    <a:p>
      <a:pPr>
        <a:defRPr b="1">
          <a:latin typeface="Karla bold" panose="020B0004030503030003" pitchFamily="34" charset="-18"/>
        </a:defRPr>
      </a:pPr>
      <a:endParaRPr lang="cs-CZ"/>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Work Sans" pitchFamily="2" charset="-18"/>
                <a:ea typeface="+mn-ea"/>
                <a:cs typeface="+mn-cs"/>
              </a:defRPr>
            </a:pPr>
            <a:r>
              <a:rPr lang="cs-CZ" sz="1600">
                <a:solidFill>
                  <a:schemeClr val="tx1"/>
                </a:solidFill>
                <a:latin typeface="Work Sans" pitchFamily="2" charset="-18"/>
              </a:rPr>
              <a:t>Věková</a:t>
            </a:r>
            <a:r>
              <a:rPr lang="cs-CZ" sz="1600" baseline="0">
                <a:solidFill>
                  <a:schemeClr val="tx1"/>
                </a:solidFill>
                <a:latin typeface="Work Sans" pitchFamily="2" charset="-18"/>
              </a:rPr>
              <a:t> struktura dlužníků v oddlužení</a:t>
            </a:r>
            <a:endParaRPr lang="cs-CZ" sz="1600">
              <a:solidFill>
                <a:schemeClr val="tx1"/>
              </a:solidFill>
              <a:latin typeface="Work Sans" pitchFamily="2" charset="-18"/>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Work Sans" pitchFamily="2" charset="-18"/>
              <a:ea typeface="+mn-ea"/>
              <a:cs typeface="+mn-cs"/>
            </a:defRPr>
          </a:pPr>
          <a:endParaRPr lang="cs-CZ"/>
        </a:p>
      </c:txPr>
    </c:title>
    <c:autoTitleDeleted val="0"/>
    <c:plotArea>
      <c:layout/>
      <c:barChart>
        <c:barDir val="col"/>
        <c:grouping val="clustered"/>
        <c:varyColors val="0"/>
        <c:ser>
          <c:idx val="0"/>
          <c:order val="0"/>
          <c:tx>
            <c:strRef>
              <c:f>List3!$F$1</c:f>
              <c:strCache>
                <c:ptCount val="1"/>
                <c:pt idx="0">
                  <c:v>do 29 let</c:v>
                </c:pt>
              </c:strCache>
            </c:strRef>
          </c:tx>
          <c:spPr>
            <a:solidFill>
              <a:schemeClr val="accent1"/>
            </a:solidFill>
            <a:ln>
              <a:noFill/>
            </a:ln>
            <a:effectLst/>
          </c:spPr>
          <c:invertIfNegative val="0"/>
          <c:val>
            <c:numRef>
              <c:f>List3!$F$2</c:f>
              <c:numCache>
                <c:formatCode>0%</c:formatCode>
                <c:ptCount val="1"/>
                <c:pt idx="0">
                  <c:v>0.17</c:v>
                </c:pt>
              </c:numCache>
            </c:numRef>
          </c:val>
          <c:extLst>
            <c:ext xmlns:c16="http://schemas.microsoft.com/office/drawing/2014/chart" uri="{C3380CC4-5D6E-409C-BE32-E72D297353CC}">
              <c16:uniqueId val="{00000000-3D65-4371-A857-E00D025AD206}"/>
            </c:ext>
          </c:extLst>
        </c:ser>
        <c:ser>
          <c:idx val="1"/>
          <c:order val="1"/>
          <c:tx>
            <c:strRef>
              <c:f>List3!$G$1</c:f>
              <c:strCache>
                <c:ptCount val="1"/>
                <c:pt idx="0">
                  <c:v>30-44</c:v>
                </c:pt>
              </c:strCache>
            </c:strRef>
          </c:tx>
          <c:spPr>
            <a:solidFill>
              <a:srgbClr val="49D0D5"/>
            </a:solidFill>
            <a:ln>
              <a:noFill/>
            </a:ln>
            <a:effectLst/>
          </c:spPr>
          <c:invertIfNegative val="0"/>
          <c:val>
            <c:numRef>
              <c:f>List3!$G$2</c:f>
              <c:numCache>
                <c:formatCode>0%</c:formatCode>
                <c:ptCount val="1"/>
                <c:pt idx="0">
                  <c:v>0.43</c:v>
                </c:pt>
              </c:numCache>
            </c:numRef>
          </c:val>
          <c:extLst>
            <c:ext xmlns:c16="http://schemas.microsoft.com/office/drawing/2014/chart" uri="{C3380CC4-5D6E-409C-BE32-E72D297353CC}">
              <c16:uniqueId val="{00000001-3D65-4371-A857-E00D025AD206}"/>
            </c:ext>
          </c:extLst>
        </c:ser>
        <c:ser>
          <c:idx val="2"/>
          <c:order val="2"/>
          <c:tx>
            <c:strRef>
              <c:f>List3!$H$1</c:f>
              <c:strCache>
                <c:ptCount val="1"/>
                <c:pt idx="0">
                  <c:v>45-59</c:v>
                </c:pt>
              </c:strCache>
            </c:strRef>
          </c:tx>
          <c:spPr>
            <a:solidFill>
              <a:schemeClr val="accent3"/>
            </a:solidFill>
            <a:ln>
              <a:noFill/>
            </a:ln>
            <a:effectLst/>
          </c:spPr>
          <c:invertIfNegative val="0"/>
          <c:val>
            <c:numRef>
              <c:f>List3!$H$2</c:f>
              <c:numCache>
                <c:formatCode>0%</c:formatCode>
                <c:ptCount val="1"/>
                <c:pt idx="0">
                  <c:v>0.32</c:v>
                </c:pt>
              </c:numCache>
            </c:numRef>
          </c:val>
          <c:extLst>
            <c:ext xmlns:c16="http://schemas.microsoft.com/office/drawing/2014/chart" uri="{C3380CC4-5D6E-409C-BE32-E72D297353CC}">
              <c16:uniqueId val="{00000002-3D65-4371-A857-E00D025AD206}"/>
            </c:ext>
          </c:extLst>
        </c:ser>
        <c:ser>
          <c:idx val="3"/>
          <c:order val="3"/>
          <c:tx>
            <c:strRef>
              <c:f>List3!$I$1</c:f>
              <c:strCache>
                <c:ptCount val="1"/>
                <c:pt idx="0">
                  <c:v>60+</c:v>
                </c:pt>
              </c:strCache>
            </c:strRef>
          </c:tx>
          <c:spPr>
            <a:solidFill>
              <a:srgbClr val="89C2DD"/>
            </a:solidFill>
            <a:ln>
              <a:noFill/>
            </a:ln>
            <a:effectLst/>
          </c:spPr>
          <c:invertIfNegative val="0"/>
          <c:val>
            <c:numRef>
              <c:f>List3!$I$2</c:f>
              <c:numCache>
                <c:formatCode>0%</c:formatCode>
                <c:ptCount val="1"/>
                <c:pt idx="0">
                  <c:v>0.08</c:v>
                </c:pt>
              </c:numCache>
            </c:numRef>
          </c:val>
          <c:extLst>
            <c:ext xmlns:c16="http://schemas.microsoft.com/office/drawing/2014/chart" uri="{C3380CC4-5D6E-409C-BE32-E72D297353CC}">
              <c16:uniqueId val="{00000003-3D65-4371-A857-E00D025AD206}"/>
            </c:ext>
          </c:extLst>
        </c:ser>
        <c:dLbls>
          <c:showLegendKey val="0"/>
          <c:showVal val="0"/>
          <c:showCatName val="0"/>
          <c:showSerName val="0"/>
          <c:showPercent val="0"/>
          <c:showBubbleSize val="0"/>
        </c:dLbls>
        <c:gapWidth val="219"/>
        <c:overlap val="-27"/>
        <c:axId val="2035771824"/>
        <c:axId val="2035767984"/>
      </c:barChart>
      <c:catAx>
        <c:axId val="2035771824"/>
        <c:scaling>
          <c:orientation val="minMax"/>
        </c:scaling>
        <c:delete val="1"/>
        <c:axPos val="b"/>
        <c:numFmt formatCode="General" sourceLinked="1"/>
        <c:majorTickMark val="none"/>
        <c:minorTickMark val="none"/>
        <c:tickLblPos val="nextTo"/>
        <c:crossAx val="2035767984"/>
        <c:crosses val="autoZero"/>
        <c:auto val="1"/>
        <c:lblAlgn val="ctr"/>
        <c:lblOffset val="100"/>
        <c:noMultiLvlLbl val="0"/>
      </c:catAx>
      <c:valAx>
        <c:axId val="2035767984"/>
        <c:scaling>
          <c:orientation val="minMax"/>
        </c:scaling>
        <c:delete val="1"/>
        <c:axPos val="l"/>
        <c:numFmt formatCode="0%" sourceLinked="1"/>
        <c:majorTickMark val="none"/>
        <c:minorTickMark val="none"/>
        <c:tickLblPos val="nextTo"/>
        <c:crossAx val="203577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Work Sans" pitchFamily="2" charset="-18"/>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cs-CZ" dirty="0">
                <a:solidFill>
                  <a:schemeClr val="tx1"/>
                </a:solidFill>
                <a:latin typeface="Work Sans" pitchFamily="2" charset="-18"/>
              </a:rPr>
              <a:t>Vývoj</a:t>
            </a:r>
            <a:r>
              <a:rPr lang="cs-CZ" baseline="0" dirty="0">
                <a:solidFill>
                  <a:schemeClr val="tx1"/>
                </a:solidFill>
                <a:latin typeface="Work Sans" pitchFamily="2" charset="-18"/>
              </a:rPr>
              <a:t> dluhu (nezajištěné pohledávky) v oddlužení</a:t>
            </a:r>
            <a:endParaRPr lang="cs-CZ" dirty="0">
              <a:solidFill>
                <a:schemeClr val="tx1"/>
              </a:solidFill>
              <a:latin typeface="Work Sans" pitchFamily="2" charset="-1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cs-CZ"/>
        </a:p>
      </c:txPr>
    </c:title>
    <c:autoTitleDeleted val="0"/>
    <c:plotArea>
      <c:layout/>
      <c:barChart>
        <c:barDir val="col"/>
        <c:grouping val="clustered"/>
        <c:varyColors val="0"/>
        <c:ser>
          <c:idx val="0"/>
          <c:order val="0"/>
          <c:tx>
            <c:strRef>
              <c:f>List1!$C$3</c:f>
              <c:strCache>
                <c:ptCount val="1"/>
                <c:pt idx="0">
                  <c:v>Vstup do oddlužení 2013-2018</c:v>
                </c:pt>
              </c:strCache>
            </c:strRef>
          </c:tx>
          <c:spPr>
            <a:solidFill>
              <a:srgbClr val="49D0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Work Sans" pitchFamily="2" charset="-18"/>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List1!$D$2:$E$2</c:f>
              <c:strCache>
                <c:ptCount val="2"/>
                <c:pt idx="0">
                  <c:v>Průměrný dluh - nezajištěné pohledávky</c:v>
                </c:pt>
                <c:pt idx="1">
                  <c:v>Mediánový dluh - nezajištěné pohledávky</c:v>
                </c:pt>
              </c:strCache>
            </c:strRef>
          </c:cat>
          <c:val>
            <c:numRef>
              <c:f>List1!$D$3:$E$3</c:f>
              <c:numCache>
                <c:formatCode>_-* #\ ##0_-;\-* #\ ##0_-;_-* "-"??_-;_-@_-</c:formatCode>
                <c:ptCount val="2"/>
                <c:pt idx="0">
                  <c:v>540000</c:v>
                </c:pt>
                <c:pt idx="1">
                  <c:v>440000</c:v>
                </c:pt>
              </c:numCache>
            </c:numRef>
          </c:val>
          <c:extLst>
            <c:ext xmlns:c16="http://schemas.microsoft.com/office/drawing/2014/chart" uri="{C3380CC4-5D6E-409C-BE32-E72D297353CC}">
              <c16:uniqueId val="{00000000-545F-40D0-B63E-31C27C8B649D}"/>
            </c:ext>
          </c:extLst>
        </c:ser>
        <c:ser>
          <c:idx val="1"/>
          <c:order val="1"/>
          <c:tx>
            <c:strRef>
              <c:f>List1!$C$4</c:f>
              <c:strCache>
                <c:ptCount val="1"/>
                <c:pt idx="0">
                  <c:v>Vstup do oddlužení 2019-2023</c:v>
                </c:pt>
              </c:strCache>
            </c:strRef>
          </c:tx>
          <c:spPr>
            <a:solidFill>
              <a:srgbClr val="0070C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Work Sans" pitchFamily="2" charset="-18"/>
                      <a:ea typeface="+mn-ea"/>
                      <a:cs typeface="+mn-cs"/>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0-0461-4067-A673-0B0692D665C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Work Sans" pitchFamily="2" charset="-18"/>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List1!$D$2:$E$2</c:f>
              <c:strCache>
                <c:ptCount val="2"/>
                <c:pt idx="0">
                  <c:v>Průměrný dluh - nezajištěné pohledávky</c:v>
                </c:pt>
                <c:pt idx="1">
                  <c:v>Mediánový dluh - nezajištěné pohledávky</c:v>
                </c:pt>
              </c:strCache>
            </c:strRef>
          </c:cat>
          <c:val>
            <c:numRef>
              <c:f>List1!$D$4:$E$4</c:f>
              <c:numCache>
                <c:formatCode>_-* #\ ##0_-;\-* #\ ##0_-;_-* "-"??_-;_-@_-</c:formatCode>
                <c:ptCount val="2"/>
                <c:pt idx="0">
                  <c:v>1350000</c:v>
                </c:pt>
                <c:pt idx="1">
                  <c:v>620000</c:v>
                </c:pt>
              </c:numCache>
            </c:numRef>
          </c:val>
          <c:extLst>
            <c:ext xmlns:c16="http://schemas.microsoft.com/office/drawing/2014/chart" uri="{C3380CC4-5D6E-409C-BE32-E72D297353CC}">
              <c16:uniqueId val="{00000001-545F-40D0-B63E-31C27C8B649D}"/>
            </c:ext>
          </c:extLst>
        </c:ser>
        <c:dLbls>
          <c:dLblPos val="outEnd"/>
          <c:showLegendKey val="0"/>
          <c:showVal val="1"/>
          <c:showCatName val="0"/>
          <c:showSerName val="0"/>
          <c:showPercent val="0"/>
          <c:showBubbleSize val="0"/>
        </c:dLbls>
        <c:gapWidth val="219"/>
        <c:overlap val="-27"/>
        <c:axId val="1091309072"/>
        <c:axId val="1091308592"/>
      </c:barChart>
      <c:catAx>
        <c:axId val="1091309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Work Sans" pitchFamily="2" charset="-18"/>
                <a:ea typeface="+mn-ea"/>
                <a:cs typeface="+mn-cs"/>
              </a:defRPr>
            </a:pPr>
            <a:endParaRPr lang="cs-CZ"/>
          </a:p>
        </c:txPr>
        <c:crossAx val="1091308592"/>
        <c:crosses val="autoZero"/>
        <c:auto val="1"/>
        <c:lblAlgn val="ctr"/>
        <c:lblOffset val="100"/>
        <c:noMultiLvlLbl val="0"/>
      </c:catAx>
      <c:valAx>
        <c:axId val="1091308592"/>
        <c:scaling>
          <c:orientation val="minMax"/>
        </c:scaling>
        <c:delete val="1"/>
        <c:axPos val="l"/>
        <c:numFmt formatCode="#,##0" sourceLinked="0"/>
        <c:majorTickMark val="none"/>
        <c:minorTickMark val="none"/>
        <c:tickLblPos val="nextTo"/>
        <c:crossAx val="109130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Work Sans" pitchFamily="2" charset="-18"/>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cs-CZ" sz="1200" dirty="0">
                <a:solidFill>
                  <a:schemeClr val="tx1"/>
                </a:solidFill>
                <a:latin typeface="Work Sans" pitchFamily="2" charset="-18"/>
              </a:rPr>
              <a:t>Vstup do oddlužení 2013-2018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cs-CZ"/>
        </a:p>
      </c:txPr>
    </c:title>
    <c:autoTitleDeleted val="0"/>
    <c:plotArea>
      <c:layout/>
      <c:pieChart>
        <c:varyColors val="1"/>
        <c:ser>
          <c:idx val="0"/>
          <c:order val="0"/>
          <c:tx>
            <c:strRef>
              <c:f>List1!$C$7</c:f>
              <c:strCache>
                <c:ptCount val="1"/>
                <c:pt idx="0">
                  <c:v>Vstup do oddlužení 2013-2018</c:v>
                </c:pt>
              </c:strCache>
            </c:strRef>
          </c:tx>
          <c:dPt>
            <c:idx val="0"/>
            <c:bubble3D val="0"/>
            <c:spPr>
              <a:solidFill>
                <a:srgbClr val="49D0D5"/>
              </a:solidFill>
              <a:ln w="19050">
                <a:solidFill>
                  <a:schemeClr val="lt1"/>
                </a:solidFill>
              </a:ln>
              <a:effectLst/>
            </c:spPr>
            <c:extLst>
              <c:ext xmlns:c16="http://schemas.microsoft.com/office/drawing/2014/chart" uri="{C3380CC4-5D6E-409C-BE32-E72D297353CC}">
                <c16:uniqueId val="{00000001-2690-4B8C-9FE4-6F201A096EAA}"/>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2690-4B8C-9FE4-6F201A096EAA}"/>
              </c:ext>
            </c:extLst>
          </c:dPt>
          <c:dLbls>
            <c:dLbl>
              <c:idx val="0"/>
              <c:layout>
                <c:manualLayout>
                  <c:x val="-0.23642186236154442"/>
                  <c:y val="-5.6447259456907213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Work Sans" pitchFamily="2" charset="-18"/>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90-4B8C-9FE4-6F201A096E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Work Sans" pitchFamily="2" charset="-18"/>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extLst>
          </c:dLbls>
          <c:val>
            <c:numRef>
              <c:f>List1!$D$7:$E$7</c:f>
              <c:numCache>
                <c:formatCode>0%</c:formatCode>
                <c:ptCount val="2"/>
                <c:pt idx="0">
                  <c:v>0.56000000000000005</c:v>
                </c:pt>
                <c:pt idx="1">
                  <c:v>0.44</c:v>
                </c:pt>
              </c:numCache>
            </c:numRef>
          </c:val>
          <c:extLst>
            <c:ext xmlns:c16="http://schemas.microsoft.com/office/drawing/2014/chart" uri="{C3380CC4-5D6E-409C-BE32-E72D297353CC}">
              <c16:uniqueId val="{00000004-2690-4B8C-9FE4-6F201A096E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D2062AF-8BDC-4159-A359-F5CC2925AEF5}" type="datetimeFigureOut">
              <a:rPr lang="cs-CZ" smtClean="0"/>
              <a:t>6.3.2025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B046DD7-AA99-475F-9431-C9CA4131C187}" type="slidenum">
              <a:rPr lang="cs-CZ" smtClean="0"/>
              <a:t>‹#›</a:t>
            </a:fld>
            <a:endParaRPr lang="cs-CZ"/>
          </a:p>
        </p:txBody>
      </p:sp>
    </p:spTree>
    <p:extLst>
      <p:ext uri="{BB962C8B-B14F-4D97-AF65-F5344CB8AC3E}">
        <p14:creationId xmlns:p14="http://schemas.microsoft.com/office/powerpoint/2010/main" val="205809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39538D-DD53-41D2-9A5B-38E8C7F46881}" type="slidenum">
              <a:rPr lang="cs-CZ" smtClean="0"/>
              <a:t>2</a:t>
            </a:fld>
            <a:endParaRPr lang="cs-CZ"/>
          </a:p>
        </p:txBody>
      </p:sp>
    </p:spTree>
    <p:extLst>
      <p:ext uri="{BB962C8B-B14F-4D97-AF65-F5344CB8AC3E}">
        <p14:creationId xmlns:p14="http://schemas.microsoft.com/office/powerpoint/2010/main" val="43244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91F5D0-E7CF-B67C-FDBC-DB04B28158D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5E57AAB-D24A-8E30-C4EA-53B9E8E79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7B68563-D225-6AFA-5859-9FFCD4436E51}"/>
              </a:ext>
            </a:extLst>
          </p:cNvPr>
          <p:cNvSpPr>
            <a:spLocks noGrp="1"/>
          </p:cNvSpPr>
          <p:nvPr>
            <p:ph type="dt" sz="half" idx="10"/>
          </p:nvPr>
        </p:nvSpPr>
        <p:spPr/>
        <p:txBody>
          <a:bodyPr/>
          <a:lstStyle/>
          <a:p>
            <a:fld id="{170C4A5E-E3B6-4380-9AEB-69C18F15A501}" type="datetime1">
              <a:rPr lang="cs-CZ" smtClean="0"/>
              <a:t>6.3.2025</a:t>
            </a:fld>
            <a:endParaRPr lang="cs-CZ"/>
          </a:p>
        </p:txBody>
      </p:sp>
      <p:sp>
        <p:nvSpPr>
          <p:cNvPr id="5" name="Zástupný symbol pro zápatí 4">
            <a:extLst>
              <a:ext uri="{FF2B5EF4-FFF2-40B4-BE49-F238E27FC236}">
                <a16:creationId xmlns:a16="http://schemas.microsoft.com/office/drawing/2014/main" id="{C4F1AE75-2773-0722-EF9C-FF26DBB180C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416A77B-8E0A-D006-83DE-860D855E49DE}"/>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204825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70D6C1-BC14-FB65-6ADF-362CC65CEBB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A300D7F-2FD0-7DB6-813C-4D9CEC52F94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BDBEA91-ACC8-D4EB-ECCD-3897C6828F1B}"/>
              </a:ext>
            </a:extLst>
          </p:cNvPr>
          <p:cNvSpPr>
            <a:spLocks noGrp="1"/>
          </p:cNvSpPr>
          <p:nvPr>
            <p:ph type="dt" sz="half" idx="10"/>
          </p:nvPr>
        </p:nvSpPr>
        <p:spPr/>
        <p:txBody>
          <a:bodyPr/>
          <a:lstStyle/>
          <a:p>
            <a:fld id="{4F1FD50C-94C4-406E-A23C-3E201A1124D9}" type="datetime1">
              <a:rPr lang="cs-CZ" smtClean="0"/>
              <a:t>6.3.2025</a:t>
            </a:fld>
            <a:endParaRPr lang="cs-CZ"/>
          </a:p>
        </p:txBody>
      </p:sp>
      <p:sp>
        <p:nvSpPr>
          <p:cNvPr id="5" name="Zástupný symbol pro zápatí 4">
            <a:extLst>
              <a:ext uri="{FF2B5EF4-FFF2-40B4-BE49-F238E27FC236}">
                <a16:creationId xmlns:a16="http://schemas.microsoft.com/office/drawing/2014/main" id="{C1010FFE-39EF-3707-F11F-1A3EBD0B77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BF5D214-09D8-8252-392C-825971AD1072}"/>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142235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7F42D8B-BFFC-BAFD-3BB1-985FC1BB121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BA0143E-1509-F3EF-AD6A-DE92E60474F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D77F07D-FA07-EDE3-DE21-BD4734324D41}"/>
              </a:ext>
            </a:extLst>
          </p:cNvPr>
          <p:cNvSpPr>
            <a:spLocks noGrp="1"/>
          </p:cNvSpPr>
          <p:nvPr>
            <p:ph type="dt" sz="half" idx="10"/>
          </p:nvPr>
        </p:nvSpPr>
        <p:spPr/>
        <p:txBody>
          <a:bodyPr/>
          <a:lstStyle/>
          <a:p>
            <a:fld id="{43C212F6-B39D-49E3-8221-A3B7F4F36ACB}" type="datetime1">
              <a:rPr lang="cs-CZ" smtClean="0"/>
              <a:t>6.3.2025</a:t>
            </a:fld>
            <a:endParaRPr lang="cs-CZ"/>
          </a:p>
        </p:txBody>
      </p:sp>
      <p:sp>
        <p:nvSpPr>
          <p:cNvPr id="5" name="Zástupný symbol pro zápatí 4">
            <a:extLst>
              <a:ext uri="{FF2B5EF4-FFF2-40B4-BE49-F238E27FC236}">
                <a16:creationId xmlns:a16="http://schemas.microsoft.com/office/drawing/2014/main" id="{2690F253-F386-074D-B0B1-922A1AD679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D0FC70-DA10-3E1B-61E2-6748B387F1F3}"/>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400665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F6B4B-6B54-7BF7-015C-7E90E902B9F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0FACE88-F8B8-5ED4-6842-D330F8F4BA7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9E9257-4863-96C0-6023-6A1AE7E7AB75}"/>
              </a:ext>
            </a:extLst>
          </p:cNvPr>
          <p:cNvSpPr>
            <a:spLocks noGrp="1"/>
          </p:cNvSpPr>
          <p:nvPr>
            <p:ph type="dt" sz="half" idx="10"/>
          </p:nvPr>
        </p:nvSpPr>
        <p:spPr/>
        <p:txBody>
          <a:bodyPr/>
          <a:lstStyle/>
          <a:p>
            <a:fld id="{98766ABD-3A5F-4BF8-A3F2-6A0E0974D522}" type="datetime1">
              <a:rPr lang="cs-CZ" smtClean="0"/>
              <a:t>6.3.2025</a:t>
            </a:fld>
            <a:endParaRPr lang="cs-CZ"/>
          </a:p>
        </p:txBody>
      </p:sp>
      <p:sp>
        <p:nvSpPr>
          <p:cNvPr id="5" name="Zástupný symbol pro zápatí 4">
            <a:extLst>
              <a:ext uri="{FF2B5EF4-FFF2-40B4-BE49-F238E27FC236}">
                <a16:creationId xmlns:a16="http://schemas.microsoft.com/office/drawing/2014/main" id="{9A1BB13B-6167-4413-C5B5-C31FCECA79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0CEFD3F-245B-666A-D773-FD3770FA6C41}"/>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373706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994E7-9B27-51FE-DA43-F9AB43308A8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5BBC603-D8E8-9974-A591-3889998D6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E94C9B9-502D-FCC8-D2E2-700D2D62636C}"/>
              </a:ext>
            </a:extLst>
          </p:cNvPr>
          <p:cNvSpPr>
            <a:spLocks noGrp="1"/>
          </p:cNvSpPr>
          <p:nvPr>
            <p:ph type="dt" sz="half" idx="10"/>
          </p:nvPr>
        </p:nvSpPr>
        <p:spPr/>
        <p:txBody>
          <a:bodyPr/>
          <a:lstStyle/>
          <a:p>
            <a:fld id="{8A649138-A1F5-4877-A50D-93AC31291699}" type="datetime1">
              <a:rPr lang="cs-CZ" smtClean="0"/>
              <a:t>6.3.2025</a:t>
            </a:fld>
            <a:endParaRPr lang="cs-CZ"/>
          </a:p>
        </p:txBody>
      </p:sp>
      <p:sp>
        <p:nvSpPr>
          <p:cNvPr id="5" name="Zástupný symbol pro zápatí 4">
            <a:extLst>
              <a:ext uri="{FF2B5EF4-FFF2-40B4-BE49-F238E27FC236}">
                <a16:creationId xmlns:a16="http://schemas.microsoft.com/office/drawing/2014/main" id="{BF8E3805-F355-1B3F-896B-24A82D4B22E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7C6A7F-D2A8-446E-7B53-BA8DF8C0EDE2}"/>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157818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4C1CB-0B42-D3AA-DDA5-7DA4830820B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35F891B-09C5-A481-962D-82D5CC95CF3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92D93B4-0468-28F4-CEBA-BA413C4A641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55A5FD1-503B-176D-A4AB-AD579F7FF55F}"/>
              </a:ext>
            </a:extLst>
          </p:cNvPr>
          <p:cNvSpPr>
            <a:spLocks noGrp="1"/>
          </p:cNvSpPr>
          <p:nvPr>
            <p:ph type="dt" sz="half" idx="10"/>
          </p:nvPr>
        </p:nvSpPr>
        <p:spPr/>
        <p:txBody>
          <a:bodyPr/>
          <a:lstStyle/>
          <a:p>
            <a:fld id="{58CC59DB-134A-4283-8D10-C2783694524C}" type="datetime1">
              <a:rPr lang="cs-CZ" smtClean="0"/>
              <a:t>6.3.2025</a:t>
            </a:fld>
            <a:endParaRPr lang="cs-CZ"/>
          </a:p>
        </p:txBody>
      </p:sp>
      <p:sp>
        <p:nvSpPr>
          <p:cNvPr id="6" name="Zástupný symbol pro zápatí 5">
            <a:extLst>
              <a:ext uri="{FF2B5EF4-FFF2-40B4-BE49-F238E27FC236}">
                <a16:creationId xmlns:a16="http://schemas.microsoft.com/office/drawing/2014/main" id="{671DA503-D512-50A2-9671-A02A43CE257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BCDE295-B88A-2E44-CF71-35F6A56414C8}"/>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206767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6442FF-9E38-91DC-7321-188E31F9F91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B168F0C-8FFF-DB75-1FE4-E25AFC11B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C1C0077-993C-F68C-9BCA-E88ED2B12EA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07DDB62-0CFC-4A5C-77A7-2E99FDD33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A065DB0-5D39-0EFE-4641-04F6CFCC890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06855AE-1800-570B-91C0-3DEA0F0F8C6F}"/>
              </a:ext>
            </a:extLst>
          </p:cNvPr>
          <p:cNvSpPr>
            <a:spLocks noGrp="1"/>
          </p:cNvSpPr>
          <p:nvPr>
            <p:ph type="dt" sz="half" idx="10"/>
          </p:nvPr>
        </p:nvSpPr>
        <p:spPr/>
        <p:txBody>
          <a:bodyPr/>
          <a:lstStyle/>
          <a:p>
            <a:fld id="{93AC10A1-321F-4520-B6ED-7F9CD38DE15D}" type="datetime1">
              <a:rPr lang="cs-CZ" smtClean="0"/>
              <a:t>6.3.2025</a:t>
            </a:fld>
            <a:endParaRPr lang="cs-CZ"/>
          </a:p>
        </p:txBody>
      </p:sp>
      <p:sp>
        <p:nvSpPr>
          <p:cNvPr id="8" name="Zástupný symbol pro zápatí 7">
            <a:extLst>
              <a:ext uri="{FF2B5EF4-FFF2-40B4-BE49-F238E27FC236}">
                <a16:creationId xmlns:a16="http://schemas.microsoft.com/office/drawing/2014/main" id="{AA0841DB-31FE-B37A-4085-23AA3CAC702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3774C77-B382-6D33-AD1B-96394CCA7DB4}"/>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250099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A931C-2122-0E97-49A0-F0CA88C2F07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F9F29FF-7B41-395E-025A-B14AB539BB29}"/>
              </a:ext>
            </a:extLst>
          </p:cNvPr>
          <p:cNvSpPr>
            <a:spLocks noGrp="1"/>
          </p:cNvSpPr>
          <p:nvPr>
            <p:ph type="dt" sz="half" idx="10"/>
          </p:nvPr>
        </p:nvSpPr>
        <p:spPr/>
        <p:txBody>
          <a:bodyPr/>
          <a:lstStyle/>
          <a:p>
            <a:fld id="{462DCE81-0D83-4009-8355-6848D308CF9F}" type="datetime1">
              <a:rPr lang="cs-CZ" smtClean="0"/>
              <a:t>6.3.2025</a:t>
            </a:fld>
            <a:endParaRPr lang="cs-CZ"/>
          </a:p>
        </p:txBody>
      </p:sp>
      <p:sp>
        <p:nvSpPr>
          <p:cNvPr id="4" name="Zástupný symbol pro zápatí 3">
            <a:extLst>
              <a:ext uri="{FF2B5EF4-FFF2-40B4-BE49-F238E27FC236}">
                <a16:creationId xmlns:a16="http://schemas.microsoft.com/office/drawing/2014/main" id="{C7A38894-F133-865A-EAC2-08E2AD2AEE1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695DB1D-75BA-6888-3112-540D67E558C4}"/>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78762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6D64E54-6078-CCE6-3CAB-98ED9D9CE876}"/>
              </a:ext>
            </a:extLst>
          </p:cNvPr>
          <p:cNvSpPr>
            <a:spLocks noGrp="1"/>
          </p:cNvSpPr>
          <p:nvPr>
            <p:ph type="dt" sz="half" idx="10"/>
          </p:nvPr>
        </p:nvSpPr>
        <p:spPr/>
        <p:txBody>
          <a:bodyPr/>
          <a:lstStyle/>
          <a:p>
            <a:fld id="{A05EFCD3-10B3-4AC2-8B5B-1E05EACBE28C}" type="datetime1">
              <a:rPr lang="cs-CZ" smtClean="0"/>
              <a:t>6.3.2025</a:t>
            </a:fld>
            <a:endParaRPr lang="cs-CZ"/>
          </a:p>
        </p:txBody>
      </p:sp>
      <p:sp>
        <p:nvSpPr>
          <p:cNvPr id="3" name="Zástupný symbol pro zápatí 2">
            <a:extLst>
              <a:ext uri="{FF2B5EF4-FFF2-40B4-BE49-F238E27FC236}">
                <a16:creationId xmlns:a16="http://schemas.microsoft.com/office/drawing/2014/main" id="{36DE07DD-67CB-86BF-5A6B-371B7EFC5CC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0B1B408-C41A-CF59-FD09-4356FC41BE40}"/>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217164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4F6447-9640-63E0-CFE5-649DBE87587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63FD286-8391-CD6F-9D14-E64F4D422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A80194C-EB6E-A0FA-8906-E81D559ED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F573D2D-C594-890B-AC43-E26EAC62D30B}"/>
              </a:ext>
            </a:extLst>
          </p:cNvPr>
          <p:cNvSpPr>
            <a:spLocks noGrp="1"/>
          </p:cNvSpPr>
          <p:nvPr>
            <p:ph type="dt" sz="half" idx="10"/>
          </p:nvPr>
        </p:nvSpPr>
        <p:spPr/>
        <p:txBody>
          <a:bodyPr/>
          <a:lstStyle/>
          <a:p>
            <a:fld id="{02A99241-C07F-49B6-BFC3-5E0FF42B12E9}" type="datetime1">
              <a:rPr lang="cs-CZ" smtClean="0"/>
              <a:t>6.3.2025</a:t>
            </a:fld>
            <a:endParaRPr lang="cs-CZ"/>
          </a:p>
        </p:txBody>
      </p:sp>
      <p:sp>
        <p:nvSpPr>
          <p:cNvPr id="6" name="Zástupný symbol pro zápatí 5">
            <a:extLst>
              <a:ext uri="{FF2B5EF4-FFF2-40B4-BE49-F238E27FC236}">
                <a16:creationId xmlns:a16="http://schemas.microsoft.com/office/drawing/2014/main" id="{2CFB66B9-6C85-EF43-4707-43F1D6879A2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F3958B3-3A30-C386-B567-2B4214630C78}"/>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48281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C4F466-C263-67B7-94F3-5B1457CC27A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9DF15C4-CEB3-FEB7-193A-802FC5DBD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DFE8905-BD34-B2C3-87C5-5C788A503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88013F7-9223-5C34-B05A-495388B9CC52}"/>
              </a:ext>
            </a:extLst>
          </p:cNvPr>
          <p:cNvSpPr>
            <a:spLocks noGrp="1"/>
          </p:cNvSpPr>
          <p:nvPr>
            <p:ph type="dt" sz="half" idx="10"/>
          </p:nvPr>
        </p:nvSpPr>
        <p:spPr/>
        <p:txBody>
          <a:bodyPr/>
          <a:lstStyle/>
          <a:p>
            <a:fld id="{94A0FC7D-EDF2-4A43-ADC4-3A3CA160275C}" type="datetime1">
              <a:rPr lang="cs-CZ" smtClean="0"/>
              <a:t>6.3.2025</a:t>
            </a:fld>
            <a:endParaRPr lang="cs-CZ"/>
          </a:p>
        </p:txBody>
      </p:sp>
      <p:sp>
        <p:nvSpPr>
          <p:cNvPr id="6" name="Zástupný symbol pro zápatí 5">
            <a:extLst>
              <a:ext uri="{FF2B5EF4-FFF2-40B4-BE49-F238E27FC236}">
                <a16:creationId xmlns:a16="http://schemas.microsoft.com/office/drawing/2014/main" id="{EA925E78-B58D-A16D-DDFA-91F5ACDFA8A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9188368-1CFC-8B82-F256-CB1EEE6A3899}"/>
              </a:ext>
            </a:extLst>
          </p:cNvPr>
          <p:cNvSpPr>
            <a:spLocks noGrp="1"/>
          </p:cNvSpPr>
          <p:nvPr>
            <p:ph type="sldNum" sz="quarter" idx="12"/>
          </p:nvPr>
        </p:nvSpPr>
        <p:spPr/>
        <p:txBody>
          <a:bodyPr/>
          <a:lstStyle/>
          <a:p>
            <a:fld id="{003B8BBE-6BAC-494B-A044-6FFABA329F5A}" type="slidenum">
              <a:rPr lang="cs-CZ" smtClean="0"/>
              <a:t>‹#›</a:t>
            </a:fld>
            <a:endParaRPr lang="cs-CZ"/>
          </a:p>
        </p:txBody>
      </p:sp>
    </p:spTree>
    <p:extLst>
      <p:ext uri="{BB962C8B-B14F-4D97-AF65-F5344CB8AC3E}">
        <p14:creationId xmlns:p14="http://schemas.microsoft.com/office/powerpoint/2010/main" val="333165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C1F2FBB-195B-A239-2335-448020A88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739EC6B-3984-C1F6-BCB4-AB2D9291F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B785A9-00A6-DD63-6DE2-A135F6C52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20EE-0B7B-4D9C-B27D-C69535F2B8A0}" type="datetime1">
              <a:rPr lang="cs-CZ" smtClean="0"/>
              <a:t>6.3.2025</a:t>
            </a:fld>
            <a:endParaRPr lang="cs-CZ"/>
          </a:p>
        </p:txBody>
      </p:sp>
      <p:sp>
        <p:nvSpPr>
          <p:cNvPr id="5" name="Zástupný symbol pro zápatí 4">
            <a:extLst>
              <a:ext uri="{FF2B5EF4-FFF2-40B4-BE49-F238E27FC236}">
                <a16:creationId xmlns:a16="http://schemas.microsoft.com/office/drawing/2014/main" id="{1C6D5E95-4213-1A98-240D-DCBD327BF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CDEB302-67D3-0626-8D40-2346A07BE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B8BBE-6BAC-494B-A044-6FFABA329F5A}" type="slidenum">
              <a:rPr lang="cs-CZ" smtClean="0"/>
              <a:t>‹#›</a:t>
            </a:fld>
            <a:endParaRPr lang="cs-CZ"/>
          </a:p>
        </p:txBody>
      </p:sp>
    </p:spTree>
    <p:extLst>
      <p:ext uri="{BB962C8B-B14F-4D97-AF65-F5344CB8AC3E}">
        <p14:creationId xmlns:p14="http://schemas.microsoft.com/office/powerpoint/2010/main" val="41877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insol@insolcentrum.cz"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1"/>
            <a:ext cx="12192000" cy="3710866"/>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682C231A-E554-BD7B-A727-6A97CB8E86AF}"/>
              </a:ext>
            </a:extLst>
          </p:cNvPr>
          <p:cNvSpPr>
            <a:spLocks noGrp="1"/>
          </p:cNvSpPr>
          <p:nvPr>
            <p:ph type="ctrTitle"/>
          </p:nvPr>
        </p:nvSpPr>
        <p:spPr>
          <a:xfrm>
            <a:off x="254643" y="1041399"/>
            <a:ext cx="11563109" cy="2387601"/>
          </a:xfrm>
        </p:spPr>
        <p:txBody>
          <a:bodyPr>
            <a:normAutofit/>
          </a:bodyPr>
          <a:lstStyle/>
          <a:p>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INSOLVENCE V ČR</a:t>
            </a:r>
            <a:b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br>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v datech</a:t>
            </a:r>
            <a:endParaRPr lang="cs-CZ" sz="5000" b="1" dirty="0">
              <a:solidFill>
                <a:schemeClr val="bg1"/>
              </a:solidFill>
              <a:latin typeface="Work Sans"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1" y="5633603"/>
            <a:ext cx="3655778" cy="649916"/>
          </a:xfrm>
          <a:prstGeom prst="rect">
            <a:avLst/>
          </a:prstGeom>
        </p:spPr>
      </p:pic>
    </p:spTree>
    <p:extLst>
      <p:ext uri="{BB962C8B-B14F-4D97-AF65-F5344CB8AC3E}">
        <p14:creationId xmlns:p14="http://schemas.microsoft.com/office/powerpoint/2010/main" val="291243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0BD3-B612-D349-8159-8D940FE61D0E}"/>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5CFCB688-5A9F-AA9A-955B-CF8190FA3336}"/>
              </a:ext>
            </a:extLst>
          </p:cNvPr>
          <p:cNvSpPr/>
          <p:nvPr/>
        </p:nvSpPr>
        <p:spPr>
          <a:xfrm>
            <a:off x="0" y="1"/>
            <a:ext cx="12192000" cy="3710866"/>
          </a:xfrm>
          <a:prstGeom prst="rect">
            <a:avLst/>
          </a:prstGeom>
          <a:solidFill>
            <a:srgbClr val="0070C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8C853B0D-44C9-273A-D8C4-0622D2C1644C}"/>
              </a:ext>
            </a:extLst>
          </p:cNvPr>
          <p:cNvSpPr>
            <a:spLocks noGrp="1"/>
          </p:cNvSpPr>
          <p:nvPr>
            <p:ph type="ctrTitle"/>
          </p:nvPr>
        </p:nvSpPr>
        <p:spPr>
          <a:xfrm>
            <a:off x="254643" y="1041399"/>
            <a:ext cx="11563109" cy="2387601"/>
          </a:xfrm>
        </p:spPr>
        <p:txBody>
          <a:bodyPr>
            <a:normAutofit/>
          </a:bodyPr>
          <a:lstStyle/>
          <a:p>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Vývoj insolvencí </a:t>
            </a:r>
            <a:b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br>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po roce 1989</a:t>
            </a:r>
            <a:endParaRPr lang="cs-CZ" sz="5000" b="1" dirty="0">
              <a:solidFill>
                <a:schemeClr val="bg1"/>
              </a:solidFill>
              <a:latin typeface="Work Sans" pitchFamily="2" charset="-18"/>
            </a:endParaRPr>
          </a:p>
        </p:txBody>
      </p:sp>
      <p:pic>
        <p:nvPicPr>
          <p:cNvPr id="5" name="Obrázek 4">
            <a:extLst>
              <a:ext uri="{FF2B5EF4-FFF2-40B4-BE49-F238E27FC236}">
                <a16:creationId xmlns:a16="http://schemas.microsoft.com/office/drawing/2014/main" id="{E44B0BAA-73F3-205D-1A55-03A7DA8A2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1" y="5633603"/>
            <a:ext cx="3655778" cy="649916"/>
          </a:xfrm>
          <a:prstGeom prst="rect">
            <a:avLst/>
          </a:prstGeom>
        </p:spPr>
      </p:pic>
    </p:spTree>
    <p:extLst>
      <p:ext uri="{BB962C8B-B14F-4D97-AF65-F5344CB8AC3E}">
        <p14:creationId xmlns:p14="http://schemas.microsoft.com/office/powerpoint/2010/main" val="407472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9E5C5-9F26-AFDD-A849-6567A3B04B00}"/>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CD631FA5-D944-DB83-4561-93DAA09B0D38}"/>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5DDAA08E-25FC-EA27-58F9-7F85C9AE680B}"/>
              </a:ext>
            </a:extLst>
          </p:cNvPr>
          <p:cNvSpPr>
            <a:spLocks noGrp="1"/>
          </p:cNvSpPr>
          <p:nvPr>
            <p:ph type="title"/>
          </p:nvPr>
        </p:nvSpPr>
        <p:spPr/>
        <p:txBody>
          <a:bodyPr/>
          <a:lstStyle/>
          <a:p>
            <a:r>
              <a:rPr lang="cs-CZ" dirty="0">
                <a:solidFill>
                  <a:schemeClr val="bg1"/>
                </a:solidFill>
                <a:latin typeface="Work Sans" pitchFamily="2" charset="-18"/>
              </a:rPr>
              <a:t>Vývoj insolvencí po roce 1989</a:t>
            </a:r>
          </a:p>
        </p:txBody>
      </p:sp>
      <p:sp>
        <p:nvSpPr>
          <p:cNvPr id="3" name="Zástupný obsah 2">
            <a:extLst>
              <a:ext uri="{FF2B5EF4-FFF2-40B4-BE49-F238E27FC236}">
                <a16:creationId xmlns:a16="http://schemas.microsoft.com/office/drawing/2014/main" id="{7913787E-DFEE-DB8C-2FA3-D76EA814401A}"/>
              </a:ext>
            </a:extLst>
          </p:cNvPr>
          <p:cNvSpPr>
            <a:spLocks noGrp="1"/>
          </p:cNvSpPr>
          <p:nvPr>
            <p:ph idx="1"/>
          </p:nvPr>
        </p:nvSpPr>
        <p:spPr/>
        <p:txBody>
          <a:bodyPr>
            <a:normAutofit/>
          </a:bodyPr>
          <a:lstStyle/>
          <a:p>
            <a:pPr lvl="0"/>
            <a:r>
              <a:rPr lang="cs-CZ" sz="2200" dirty="0">
                <a:effectLst/>
                <a:latin typeface="Work Sans" pitchFamily="2" charset="-18"/>
                <a:ea typeface="Times New Roman" panose="02020603050405020304" pitchFamily="18" charset="0"/>
                <a:cs typeface="Aptos" panose="020B0004020202020204" pitchFamily="34" charset="0"/>
              </a:rPr>
              <a:t>Zákon 328/1991 Sb. – Zákon o konkursu a vyrovnání</a:t>
            </a:r>
            <a:endParaRPr lang="cs-CZ" sz="2200" dirty="0">
              <a:effectLst/>
              <a:latin typeface="Work Sans" pitchFamily="2" charset="-18"/>
              <a:ea typeface="Aptos" panose="020B0004020202020204" pitchFamily="34" charset="0"/>
              <a:cs typeface="Aptos" panose="020B0004020202020204" pitchFamily="34"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Zákon 182/2006 Sb. – Insolvenční zákon</a:t>
            </a:r>
            <a:endParaRPr lang="cs-CZ" sz="2200" dirty="0">
              <a:effectLst/>
              <a:latin typeface="Work Sans" pitchFamily="2" charset="-18"/>
              <a:ea typeface="Aptos" panose="020B0004020202020204" pitchFamily="34" charset="0"/>
              <a:cs typeface="Aptos" panose="020B0004020202020204" pitchFamily="34" charset="0"/>
            </a:endParaRPr>
          </a:p>
          <a:p>
            <a:endParaRPr lang="cs-CZ" dirty="0"/>
          </a:p>
        </p:txBody>
      </p:sp>
    </p:spTree>
    <p:extLst>
      <p:ext uri="{BB962C8B-B14F-4D97-AF65-F5344CB8AC3E}">
        <p14:creationId xmlns:p14="http://schemas.microsoft.com/office/powerpoint/2010/main" val="376603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F28EED2-FE6A-9A9D-D213-DECCFFC294F0}"/>
              </a:ext>
            </a:extLst>
          </p:cNvPr>
          <p:cNvSpPr>
            <a:spLocks noGrp="1"/>
          </p:cNvSpPr>
          <p:nvPr>
            <p:ph idx="1"/>
          </p:nvPr>
        </p:nvSpPr>
        <p:spPr>
          <a:xfrm>
            <a:off x="441593" y="481566"/>
            <a:ext cx="6124460" cy="5897199"/>
          </a:xfrm>
        </p:spPr>
        <p:txBody>
          <a:bodyPr>
            <a:normAutofit/>
          </a:bodyPr>
          <a:lstStyle/>
          <a:p>
            <a:pPr marL="0" indent="0">
              <a:lnSpc>
                <a:spcPct val="110000"/>
              </a:lnSpc>
              <a:buNone/>
            </a:pPr>
            <a:r>
              <a:rPr lang="cs-CZ" sz="1700" b="1" dirty="0">
                <a:latin typeface="Work Sans" pitchFamily="2" charset="-18"/>
              </a:rPr>
              <a:t>PŮJČKY FIREM</a:t>
            </a:r>
          </a:p>
          <a:p>
            <a:pPr marL="0" indent="0">
              <a:lnSpc>
                <a:spcPct val="110000"/>
              </a:lnSpc>
              <a:buNone/>
            </a:pPr>
            <a:r>
              <a:rPr lang="cs-CZ" sz="1600" dirty="0">
                <a:latin typeface="Work Sans" pitchFamily="2" charset="-18"/>
              </a:rPr>
              <a:t>Po změně režimu v roce 1989 a po vytvoření tržního hospodářství začal v České republice vznikat trh s půjčkami. Ale zatímco výše podnikatelských úvěrů rostla poměrně rychle v souvislosti s privatizací a transformací firem, výše hypotečních a spotřebitelských půjček narůstala pomalu. </a:t>
            </a:r>
          </a:p>
          <a:p>
            <a:pPr marL="0" indent="0">
              <a:lnSpc>
                <a:spcPct val="110000"/>
              </a:lnSpc>
              <a:buNone/>
            </a:pPr>
            <a:r>
              <a:rPr lang="cs-CZ" sz="1700" b="1" dirty="0">
                <a:latin typeface="Work Sans" pitchFamily="2" charset="-18"/>
              </a:rPr>
              <a:t>PŮJČKY OBČANŮ</a:t>
            </a:r>
          </a:p>
          <a:p>
            <a:pPr marL="0" indent="0">
              <a:lnSpc>
                <a:spcPct val="110000"/>
              </a:lnSpc>
              <a:buNone/>
            </a:pPr>
            <a:r>
              <a:rPr lang="cs-CZ" sz="1600" dirty="0">
                <a:latin typeface="Work Sans" pitchFamily="2" charset="-18"/>
              </a:rPr>
              <a:t>Teprve po roce 2000 můžeme zaznamenat značný nárůst objemu půjček, a s tím související zadlužení domácností. A se zvýšením míry zadlužení domácností se také postupně začalo objevovat více úvěrů v selhání. A na nesplácení půjček navázalo jejich vymáhaní. </a:t>
            </a:r>
          </a:p>
          <a:p>
            <a:pPr marL="0" indent="0">
              <a:lnSpc>
                <a:spcPct val="110000"/>
              </a:lnSpc>
              <a:buNone/>
            </a:pPr>
            <a:r>
              <a:rPr lang="cs-CZ" sz="1700" b="1" dirty="0">
                <a:latin typeface="Work Sans" pitchFamily="2" charset="-18"/>
              </a:rPr>
              <a:t>EXEKUCE A INSOLVENCE</a:t>
            </a:r>
          </a:p>
          <a:p>
            <a:pPr marL="0" indent="0">
              <a:lnSpc>
                <a:spcPct val="110000"/>
              </a:lnSpc>
              <a:buNone/>
            </a:pPr>
            <a:r>
              <a:rPr lang="cs-CZ" sz="1600" dirty="0">
                <a:latin typeface="Work Sans" pitchFamily="2" charset="-18"/>
              </a:rPr>
              <a:t>V případě neúspěchů s vymožením pohledávek věřitelé posléze iniciovali exekuce svých neplatících dlužníků. Řetězec se na závěr uzavírá insolvenčním řízením – buď se dlužníci-občané ocitli v konkurzu anebo jim soud v období po roce 2008 povolil oddlužení. </a:t>
            </a:r>
          </a:p>
          <a:p>
            <a:endParaRPr lang="cs-CZ" dirty="0"/>
          </a:p>
        </p:txBody>
      </p:sp>
      <p:sp>
        <p:nvSpPr>
          <p:cNvPr id="4" name="Nadpis 1">
            <a:extLst>
              <a:ext uri="{FF2B5EF4-FFF2-40B4-BE49-F238E27FC236}">
                <a16:creationId xmlns:a16="http://schemas.microsoft.com/office/drawing/2014/main" id="{00C9B26C-5CC1-6218-F459-BF8189013044}"/>
              </a:ext>
            </a:extLst>
          </p:cNvPr>
          <p:cNvSpPr txBox="1">
            <a:spLocks/>
          </p:cNvSpPr>
          <p:nvPr/>
        </p:nvSpPr>
        <p:spPr>
          <a:xfrm>
            <a:off x="7098793" y="0"/>
            <a:ext cx="5093207" cy="6858000"/>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6000" dirty="0">
                <a:solidFill>
                  <a:schemeClr val="bg1"/>
                </a:solidFill>
              </a:rPr>
              <a:t>  </a:t>
            </a:r>
            <a:r>
              <a:rPr lang="cs-CZ" sz="4800" dirty="0">
                <a:solidFill>
                  <a:schemeClr val="bg1"/>
                </a:solidFill>
              </a:rPr>
              <a:t>Jak se lidé a firmy adaptovali na tržní poměry?</a:t>
            </a:r>
            <a:endParaRPr lang="cs-CZ" sz="4800" dirty="0">
              <a:solidFill>
                <a:schemeClr val="bg1"/>
              </a:solidFill>
              <a:latin typeface="Work Sans" pitchFamily="2" charset="-18"/>
            </a:endParaRPr>
          </a:p>
        </p:txBody>
      </p:sp>
    </p:spTree>
    <p:extLst>
      <p:ext uri="{BB962C8B-B14F-4D97-AF65-F5344CB8AC3E}">
        <p14:creationId xmlns:p14="http://schemas.microsoft.com/office/powerpoint/2010/main" val="75035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55EE72EB-0797-CF6F-3CD2-9D03091BB8B6}"/>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CF7E69B5-67AA-30F5-C576-13C4C460B59A}"/>
              </a:ext>
            </a:extLst>
          </p:cNvPr>
          <p:cNvSpPr>
            <a:spLocks noGrp="1"/>
          </p:cNvSpPr>
          <p:nvPr>
            <p:ph type="title"/>
          </p:nvPr>
        </p:nvSpPr>
        <p:spPr>
          <a:xfrm>
            <a:off x="838200" y="265973"/>
            <a:ext cx="10515600" cy="1325563"/>
          </a:xfrm>
        </p:spPr>
        <p:txBody>
          <a:bodyPr>
            <a:normAutofit/>
          </a:bodyPr>
          <a:lstStyle/>
          <a:p>
            <a:r>
              <a:rPr lang="cs-CZ" dirty="0">
                <a:solidFill>
                  <a:schemeClr val="bg1"/>
                </a:solidFill>
                <a:latin typeface="Work Sans" pitchFamily="2" charset="-18"/>
              </a:rPr>
              <a:t>Výše úvěrů podniků a domácností od roku 1993</a:t>
            </a:r>
          </a:p>
        </p:txBody>
      </p:sp>
      <p:pic>
        <p:nvPicPr>
          <p:cNvPr id="10" name="Zástupný obsah 9" descr="Obsah obrázku text, řada/pruh, Vykreslený graf, Písmo&#10;&#10;Obsah vygenerovaný umělou inteligencí může být nesprávný.">
            <a:extLst>
              <a:ext uri="{FF2B5EF4-FFF2-40B4-BE49-F238E27FC236}">
                <a16:creationId xmlns:a16="http://schemas.microsoft.com/office/drawing/2014/main" id="{346B7AA8-9AA6-2EC0-65E3-EF3B538346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222" y="2551571"/>
            <a:ext cx="11579120" cy="2967880"/>
          </a:xfrm>
        </p:spPr>
      </p:pic>
    </p:spTree>
    <p:extLst>
      <p:ext uri="{BB962C8B-B14F-4D97-AF65-F5344CB8AC3E}">
        <p14:creationId xmlns:p14="http://schemas.microsoft.com/office/powerpoint/2010/main" val="194267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2284C2EB-B943-7614-BDD2-73E10FDEF794}"/>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84E1742B-249C-581C-3A5B-405D95D60654}"/>
              </a:ext>
            </a:extLst>
          </p:cNvPr>
          <p:cNvSpPr>
            <a:spLocks noGrp="1"/>
          </p:cNvSpPr>
          <p:nvPr>
            <p:ph type="title" idx="4294967295"/>
          </p:nvPr>
        </p:nvSpPr>
        <p:spPr>
          <a:xfrm>
            <a:off x="462708" y="238167"/>
            <a:ext cx="10515600" cy="1325563"/>
          </a:xfrm>
        </p:spPr>
        <p:txBody>
          <a:bodyPr/>
          <a:lstStyle/>
          <a:p>
            <a:r>
              <a:rPr lang="cs-CZ" dirty="0">
                <a:solidFill>
                  <a:schemeClr val="bg1"/>
                </a:solidFill>
                <a:latin typeface="Work Sans" pitchFamily="2" charset="-18"/>
              </a:rPr>
              <a:t>Úvěry domácností podle účelu</a:t>
            </a:r>
            <a:endParaRPr lang="cs-CZ" dirty="0"/>
          </a:p>
        </p:txBody>
      </p:sp>
      <p:sp>
        <p:nvSpPr>
          <p:cNvPr id="6" name="TextovéPole 5">
            <a:extLst>
              <a:ext uri="{FF2B5EF4-FFF2-40B4-BE49-F238E27FC236}">
                <a16:creationId xmlns:a16="http://schemas.microsoft.com/office/drawing/2014/main" id="{1049A2EE-96A4-3029-CB46-0A9A30625C81}"/>
              </a:ext>
            </a:extLst>
          </p:cNvPr>
          <p:cNvSpPr txBox="1"/>
          <p:nvPr/>
        </p:nvSpPr>
        <p:spPr>
          <a:xfrm>
            <a:off x="10565176" y="6365917"/>
            <a:ext cx="1143262" cy="253916"/>
          </a:xfrm>
          <a:prstGeom prst="rect">
            <a:avLst/>
          </a:prstGeom>
          <a:noFill/>
        </p:spPr>
        <p:txBody>
          <a:bodyPr wrap="none" rtlCol="0">
            <a:spAutoFit/>
          </a:bodyPr>
          <a:lstStyle/>
          <a:p>
            <a:r>
              <a:rPr lang="cs-CZ" sz="1050" dirty="0"/>
              <a:t>Zdroj: ARAD, ČNB</a:t>
            </a:r>
          </a:p>
        </p:txBody>
      </p:sp>
      <p:graphicFrame>
        <p:nvGraphicFramePr>
          <p:cNvPr id="8" name="Graf 7">
            <a:extLst>
              <a:ext uri="{FF2B5EF4-FFF2-40B4-BE49-F238E27FC236}">
                <a16:creationId xmlns:a16="http://schemas.microsoft.com/office/drawing/2014/main" id="{7F937CB7-CE2A-4D19-93D0-FC2047278929}"/>
              </a:ext>
            </a:extLst>
          </p:cNvPr>
          <p:cNvGraphicFramePr>
            <a:graphicFrameLocks/>
          </p:cNvGraphicFramePr>
          <p:nvPr>
            <p:extLst>
              <p:ext uri="{D42A27DB-BD31-4B8C-83A1-F6EECF244321}">
                <p14:modId xmlns:p14="http://schemas.microsoft.com/office/powerpoint/2010/main" val="3664117065"/>
              </p:ext>
            </p:extLst>
          </p:nvPr>
        </p:nvGraphicFramePr>
        <p:xfrm>
          <a:off x="838201" y="1825625"/>
          <a:ext cx="10597308" cy="4540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119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6EE82F77-03D6-54F6-A703-86BDE14717A1}"/>
              </a:ext>
            </a:extLst>
          </p:cNvPr>
          <p:cNvSpPr/>
          <p:nvPr/>
        </p:nvSpPr>
        <p:spPr>
          <a:xfrm>
            <a:off x="0" y="1"/>
            <a:ext cx="12192000" cy="6857999"/>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A795D0AC-164F-BEA1-79B9-14E9D974DC8F}"/>
              </a:ext>
            </a:extLst>
          </p:cNvPr>
          <p:cNvSpPr>
            <a:spLocks noGrp="1"/>
          </p:cNvSpPr>
          <p:nvPr>
            <p:ph type="title"/>
          </p:nvPr>
        </p:nvSpPr>
        <p:spPr>
          <a:xfrm>
            <a:off x="838200" y="2873432"/>
            <a:ext cx="10515600" cy="1111135"/>
          </a:xfrm>
        </p:spPr>
        <p:txBody>
          <a:bodyPr>
            <a:noAutofit/>
          </a:bodyPr>
          <a:lstStyle/>
          <a:p>
            <a:r>
              <a:rPr lang="cs-CZ" sz="4000" dirty="0">
                <a:solidFill>
                  <a:schemeClr val="bg1"/>
                </a:solidFill>
                <a:latin typeface="Work Sans" pitchFamily="2" charset="-18"/>
              </a:rPr>
              <a:t>Praktické zkušenosti z etapy 1991 - 2008</a:t>
            </a:r>
          </a:p>
        </p:txBody>
      </p:sp>
    </p:spTree>
    <p:extLst>
      <p:ext uri="{BB962C8B-B14F-4D97-AF65-F5344CB8AC3E}">
        <p14:creationId xmlns:p14="http://schemas.microsoft.com/office/powerpoint/2010/main" val="331324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Kvízová otázka č. 1</a:t>
            </a:r>
          </a:p>
        </p:txBody>
      </p:sp>
      <p:sp>
        <p:nvSpPr>
          <p:cNvPr id="3" name="Zástupný obsah 2">
            <a:extLst>
              <a:ext uri="{FF2B5EF4-FFF2-40B4-BE49-F238E27FC236}">
                <a16:creationId xmlns:a16="http://schemas.microsoft.com/office/drawing/2014/main" id="{8A966F3A-AB01-213A-926F-81E825E5BBC9}"/>
              </a:ext>
            </a:extLst>
          </p:cNvPr>
          <p:cNvSpPr>
            <a:spLocks noGrp="1"/>
          </p:cNvSpPr>
          <p:nvPr>
            <p:ph idx="1"/>
          </p:nvPr>
        </p:nvSpPr>
        <p:spPr>
          <a:xfrm>
            <a:off x="838200" y="2055812"/>
            <a:ext cx="9572740" cy="4351338"/>
          </a:xfrm>
        </p:spPr>
        <p:txBody>
          <a:bodyPr>
            <a:normAutofit fontScale="62500" lnSpcReduction="20000"/>
          </a:bodyPr>
          <a:lstStyle/>
          <a:p>
            <a:pPr marL="0" indent="0">
              <a:lnSpc>
                <a:spcPct val="120000"/>
              </a:lnSpc>
              <a:buNone/>
            </a:pPr>
            <a:r>
              <a:rPr lang="cs-CZ" sz="3400" b="1" dirty="0">
                <a:latin typeface="Work Sans" pitchFamily="2" charset="-18"/>
              </a:rPr>
              <a:t>JAKÝ JE ROZDÍL MEZI INSOLVENČNÍM A EXEKUČNÍM ŘÍZENÍM? </a:t>
            </a:r>
          </a:p>
          <a:p>
            <a:pPr marL="0" indent="0">
              <a:lnSpc>
                <a:spcPct val="120000"/>
              </a:lnSpc>
              <a:buNone/>
            </a:pPr>
            <a:endParaRPr lang="cs-CZ" sz="3400" dirty="0">
              <a:latin typeface="Work Sans" pitchFamily="2" charset="-18"/>
            </a:endParaRPr>
          </a:p>
          <a:p>
            <a:pPr marL="514350" indent="-514350">
              <a:lnSpc>
                <a:spcPct val="120000"/>
              </a:lnSpc>
              <a:buFont typeface="+mj-lt"/>
              <a:buAutoNum type="alphaUcPeriod"/>
            </a:pPr>
            <a:r>
              <a:rPr lang="cs-CZ" sz="2900" dirty="0">
                <a:latin typeface="Work Sans" pitchFamily="2" charset="-18"/>
              </a:rPr>
              <a:t>Insolvenční řízení je proces poměrného uspokojování všech věřitelů, zatímco v exekučním řízení dlužník uspokojuje věřitele postupně podle pořadí exekuce.  </a:t>
            </a:r>
          </a:p>
          <a:p>
            <a:pPr marL="514350" indent="-514350">
              <a:lnSpc>
                <a:spcPct val="120000"/>
              </a:lnSpc>
              <a:buFont typeface="+mj-lt"/>
              <a:buAutoNum type="alphaUcPeriod"/>
            </a:pPr>
            <a:endParaRPr lang="cs-CZ" sz="2900" dirty="0">
              <a:latin typeface="Work Sans" pitchFamily="2" charset="-18"/>
            </a:endParaRPr>
          </a:p>
          <a:p>
            <a:pPr marL="514350" indent="-514350">
              <a:lnSpc>
                <a:spcPct val="120000"/>
              </a:lnSpc>
              <a:buFont typeface="+mj-lt"/>
              <a:buAutoNum type="alphaUcPeriod"/>
            </a:pPr>
            <a:r>
              <a:rPr lang="cs-CZ" sz="2900" dirty="0">
                <a:latin typeface="Work Sans" pitchFamily="2" charset="-18"/>
              </a:rPr>
              <a:t>Insolvenční řízení je proces, kdy dochází k uspokojování věřitelů podle jejich pořadí. Exekuční řízení je proces, kdy dlužník požádá o ochranu před věřiteli a pokusí se dluhy urovnat nebo restrukturalizovat.</a:t>
            </a:r>
          </a:p>
          <a:p>
            <a:pPr marL="514350" indent="-514350">
              <a:lnSpc>
                <a:spcPct val="120000"/>
              </a:lnSpc>
              <a:buFont typeface="+mj-lt"/>
              <a:buAutoNum type="alphaUcPeriod"/>
            </a:pPr>
            <a:endParaRPr lang="cs-CZ" sz="2900" dirty="0">
              <a:latin typeface="Work Sans" pitchFamily="2" charset="-18"/>
            </a:endParaRPr>
          </a:p>
          <a:p>
            <a:pPr marL="514350" indent="-514350">
              <a:lnSpc>
                <a:spcPct val="120000"/>
              </a:lnSpc>
              <a:buFont typeface="+mj-lt"/>
              <a:buAutoNum type="alphaUcPeriod"/>
            </a:pPr>
            <a:r>
              <a:rPr lang="cs-CZ" sz="2900" dirty="0">
                <a:latin typeface="Work Sans" pitchFamily="2" charset="-18"/>
              </a:rPr>
              <a:t>Žádný, insolvence a exekuce jsou zcela totožné termíny, které lze zaměňovat. </a:t>
            </a:r>
          </a:p>
        </p:txBody>
      </p:sp>
    </p:spTree>
    <p:extLst>
      <p:ext uri="{BB962C8B-B14F-4D97-AF65-F5344CB8AC3E}">
        <p14:creationId xmlns:p14="http://schemas.microsoft.com/office/powerpoint/2010/main" val="179730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956F6-9E24-E291-A5F2-279623E2B348}"/>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6CAE077A-DB30-DD01-C12A-5FF378188864}"/>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21DA2D1F-1238-D881-F18A-E0C75E2E93E1}"/>
              </a:ext>
            </a:extLst>
          </p:cNvPr>
          <p:cNvSpPr>
            <a:spLocks noGrp="1"/>
          </p:cNvSpPr>
          <p:nvPr>
            <p:ph type="title"/>
          </p:nvPr>
        </p:nvSpPr>
        <p:spPr/>
        <p:txBody>
          <a:bodyPr/>
          <a:lstStyle/>
          <a:p>
            <a:r>
              <a:rPr lang="cs-CZ" dirty="0">
                <a:solidFill>
                  <a:schemeClr val="bg1"/>
                </a:solidFill>
                <a:latin typeface="Work Sans" pitchFamily="2" charset="-18"/>
              </a:rPr>
              <a:t>Kvízová otázka č. 2</a:t>
            </a:r>
          </a:p>
        </p:txBody>
      </p:sp>
      <p:sp>
        <p:nvSpPr>
          <p:cNvPr id="3" name="Zástupný obsah 2">
            <a:extLst>
              <a:ext uri="{FF2B5EF4-FFF2-40B4-BE49-F238E27FC236}">
                <a16:creationId xmlns:a16="http://schemas.microsoft.com/office/drawing/2014/main" id="{95064BAC-F0B7-4275-C8AA-E59A5D6840F7}"/>
              </a:ext>
            </a:extLst>
          </p:cNvPr>
          <p:cNvSpPr>
            <a:spLocks noGrp="1"/>
          </p:cNvSpPr>
          <p:nvPr>
            <p:ph idx="1"/>
          </p:nvPr>
        </p:nvSpPr>
        <p:spPr>
          <a:xfrm>
            <a:off x="838200" y="2055812"/>
            <a:ext cx="9572740" cy="4351338"/>
          </a:xfrm>
        </p:spPr>
        <p:txBody>
          <a:bodyPr>
            <a:normAutofit/>
          </a:bodyPr>
          <a:lstStyle/>
          <a:p>
            <a:pPr marL="0" indent="0">
              <a:lnSpc>
                <a:spcPct val="120000"/>
              </a:lnSpc>
              <a:buNone/>
            </a:pPr>
            <a:r>
              <a:rPr lang="cs-CZ" sz="2100" b="1" dirty="0">
                <a:latin typeface="Work Sans" pitchFamily="2" charset="-18"/>
              </a:rPr>
              <a:t>MOHU SI NĚKDE NAJÍT OSOBY NEBO FIRMY, KTERÉ </a:t>
            </a:r>
            <a:br>
              <a:rPr lang="cs-CZ" sz="2100" b="1" dirty="0">
                <a:latin typeface="Work Sans" pitchFamily="2" charset="-18"/>
              </a:rPr>
            </a:br>
            <a:r>
              <a:rPr lang="cs-CZ" sz="2100" b="1" dirty="0">
                <a:latin typeface="Work Sans" pitchFamily="2" charset="-18"/>
              </a:rPr>
              <a:t>JSOU AKTUÁLNĚ V INSOLVENCI NEBO EXEKUCI? </a:t>
            </a:r>
          </a:p>
          <a:p>
            <a:pPr marL="0" indent="0">
              <a:lnSpc>
                <a:spcPct val="120000"/>
              </a:lnSpc>
              <a:buNone/>
            </a:pPr>
            <a:endParaRPr lang="cs-CZ" sz="3400" dirty="0">
              <a:latin typeface="Work Sans" pitchFamily="2" charset="-18"/>
            </a:endParaRPr>
          </a:p>
          <a:p>
            <a:pPr marL="514350" indent="-514350">
              <a:lnSpc>
                <a:spcPct val="120000"/>
              </a:lnSpc>
              <a:buFont typeface="+mj-lt"/>
              <a:buAutoNum type="alphaUcPeriod"/>
            </a:pPr>
            <a:r>
              <a:rPr lang="cs-CZ" sz="1900" dirty="0">
                <a:latin typeface="Work Sans" pitchFamily="2" charset="-18"/>
              </a:rPr>
              <a:t>ANO, obě informace naleznu v jednom volně přístupném rejstříku</a:t>
            </a:r>
          </a:p>
          <a:p>
            <a:pPr marL="514350" indent="-514350">
              <a:lnSpc>
                <a:spcPct val="120000"/>
              </a:lnSpc>
              <a:buFont typeface="+mj-lt"/>
              <a:buAutoNum type="alphaUcPeriod"/>
            </a:pPr>
            <a:r>
              <a:rPr lang="cs-CZ" sz="1900" dirty="0">
                <a:latin typeface="Work Sans" pitchFamily="2" charset="-18"/>
              </a:rPr>
              <a:t>ANO, ale každý rejstřík je spravován jinou institucí za jiných podmínek</a:t>
            </a:r>
          </a:p>
          <a:p>
            <a:pPr marL="514350" indent="-514350">
              <a:lnSpc>
                <a:spcPct val="120000"/>
              </a:lnSpc>
              <a:buFont typeface="+mj-lt"/>
              <a:buAutoNum type="alphaUcPeriod"/>
            </a:pPr>
            <a:r>
              <a:rPr lang="cs-CZ" sz="1900" dirty="0">
                <a:latin typeface="Work Sans" pitchFamily="2" charset="-18"/>
              </a:rPr>
              <a:t>NE, jedná se o neveřejné údaje </a:t>
            </a:r>
          </a:p>
        </p:txBody>
      </p:sp>
    </p:spTree>
    <p:extLst>
      <p:ext uri="{BB962C8B-B14F-4D97-AF65-F5344CB8AC3E}">
        <p14:creationId xmlns:p14="http://schemas.microsoft.com/office/powerpoint/2010/main" val="338152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Kvízová otázka č. 1 - odpověď</a:t>
            </a:r>
          </a:p>
        </p:txBody>
      </p:sp>
      <p:sp>
        <p:nvSpPr>
          <p:cNvPr id="7" name="Zástupný obsah 2">
            <a:extLst>
              <a:ext uri="{FF2B5EF4-FFF2-40B4-BE49-F238E27FC236}">
                <a16:creationId xmlns:a16="http://schemas.microsoft.com/office/drawing/2014/main" id="{D215F35A-356E-F4E7-59BD-9EBF4A7B7280}"/>
              </a:ext>
            </a:extLst>
          </p:cNvPr>
          <p:cNvSpPr txBox="1">
            <a:spLocks/>
          </p:cNvSpPr>
          <p:nvPr/>
        </p:nvSpPr>
        <p:spPr>
          <a:xfrm>
            <a:off x="838200" y="2055812"/>
            <a:ext cx="9572740" cy="435133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cs-CZ" sz="4400" b="1" dirty="0">
                <a:latin typeface="Work Sans" pitchFamily="2" charset="-18"/>
              </a:rPr>
              <a:t>JAKÝ JE ROZDÍL MEZI INSOLVENČNÍM A EXEKUČNÍM ŘÍZENÍM? </a:t>
            </a:r>
          </a:p>
          <a:p>
            <a:pPr marL="0" indent="0">
              <a:lnSpc>
                <a:spcPct val="120000"/>
              </a:lnSpc>
              <a:buNone/>
            </a:pPr>
            <a:endParaRPr lang="cs-CZ" sz="4000" dirty="0">
              <a:latin typeface="Work Sans" pitchFamily="2" charset="-18"/>
            </a:endParaRPr>
          </a:p>
          <a:p>
            <a:pPr marL="514350" indent="-514350">
              <a:lnSpc>
                <a:spcPct val="120000"/>
              </a:lnSpc>
              <a:buFont typeface="+mj-lt"/>
              <a:buAutoNum type="alphaUcPeriod"/>
            </a:pPr>
            <a:r>
              <a:rPr lang="cs-CZ" sz="3800" b="1" dirty="0">
                <a:solidFill>
                  <a:srgbClr val="00B050"/>
                </a:solidFill>
                <a:latin typeface="Work Sans" pitchFamily="2" charset="-18"/>
              </a:rPr>
              <a:t>Insolvenční řízení je proces poměrného uspokojování všech věřitelů, zatímco v exekučním řízení dlužník uspokojuje věřitele postupně podle pořadí exekuce.  </a:t>
            </a:r>
          </a:p>
          <a:p>
            <a:pPr marL="514350" indent="-514350">
              <a:lnSpc>
                <a:spcPct val="120000"/>
              </a:lnSpc>
              <a:buFont typeface="+mj-lt"/>
              <a:buAutoNum type="alphaUcPeriod"/>
            </a:pPr>
            <a:endParaRPr lang="cs-CZ" sz="3800" dirty="0">
              <a:latin typeface="Work Sans" pitchFamily="2" charset="-18"/>
            </a:endParaRPr>
          </a:p>
          <a:p>
            <a:pPr marL="514350" indent="-514350">
              <a:lnSpc>
                <a:spcPct val="120000"/>
              </a:lnSpc>
              <a:buFont typeface="+mj-lt"/>
              <a:buAutoNum type="alphaUcPeriod"/>
            </a:pPr>
            <a:r>
              <a:rPr lang="cs-CZ" sz="3800" dirty="0">
                <a:latin typeface="Work Sans" pitchFamily="2" charset="-18"/>
              </a:rPr>
              <a:t>Insolvenční řízení je proces, kdy dochází k uspokojování věřitelů podle jejich pořadí. Exekuční řízení je proces, kdy dlužník požádá o ochranu před věřiteli a pokusí se dluhy urovnat nebo restrukturalizovat.</a:t>
            </a:r>
          </a:p>
          <a:p>
            <a:pPr marL="514350" indent="-514350">
              <a:lnSpc>
                <a:spcPct val="120000"/>
              </a:lnSpc>
              <a:buFont typeface="+mj-lt"/>
              <a:buAutoNum type="alphaUcPeriod"/>
            </a:pPr>
            <a:endParaRPr lang="cs-CZ" sz="3800" dirty="0">
              <a:latin typeface="Work Sans" pitchFamily="2" charset="-18"/>
            </a:endParaRPr>
          </a:p>
          <a:p>
            <a:pPr marL="514350" indent="-514350">
              <a:lnSpc>
                <a:spcPct val="120000"/>
              </a:lnSpc>
              <a:buFont typeface="+mj-lt"/>
              <a:buAutoNum type="alphaUcPeriod"/>
            </a:pPr>
            <a:r>
              <a:rPr lang="cs-CZ" sz="3800" dirty="0">
                <a:latin typeface="Work Sans" pitchFamily="2" charset="-18"/>
              </a:rPr>
              <a:t>Žádný, insolvence a exekuce jsou zcela totožné termíny, které lze zaměňovat. </a:t>
            </a:r>
          </a:p>
        </p:txBody>
      </p:sp>
    </p:spTree>
    <p:extLst>
      <p:ext uri="{BB962C8B-B14F-4D97-AF65-F5344CB8AC3E}">
        <p14:creationId xmlns:p14="http://schemas.microsoft.com/office/powerpoint/2010/main" val="253185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F0096-AA46-2FA8-EE40-83020250C346}"/>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38DF30EA-1FE2-0794-F384-D9BF2F29B5A3}"/>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F6B594AC-4276-5716-CDAF-C2E60E04DBF1}"/>
              </a:ext>
            </a:extLst>
          </p:cNvPr>
          <p:cNvSpPr>
            <a:spLocks noGrp="1"/>
          </p:cNvSpPr>
          <p:nvPr>
            <p:ph type="title"/>
          </p:nvPr>
        </p:nvSpPr>
        <p:spPr/>
        <p:txBody>
          <a:bodyPr/>
          <a:lstStyle/>
          <a:p>
            <a:r>
              <a:rPr lang="cs-CZ" dirty="0">
                <a:solidFill>
                  <a:schemeClr val="bg1"/>
                </a:solidFill>
                <a:latin typeface="Work Sans" pitchFamily="2" charset="-18"/>
              </a:rPr>
              <a:t>Kvízová otázka č. 2 - odpověď</a:t>
            </a:r>
          </a:p>
        </p:txBody>
      </p:sp>
      <p:sp>
        <p:nvSpPr>
          <p:cNvPr id="3" name="Zástupný obsah 2">
            <a:extLst>
              <a:ext uri="{FF2B5EF4-FFF2-40B4-BE49-F238E27FC236}">
                <a16:creationId xmlns:a16="http://schemas.microsoft.com/office/drawing/2014/main" id="{5D5F140F-50AC-F486-FACB-4DF49836C604}"/>
              </a:ext>
            </a:extLst>
          </p:cNvPr>
          <p:cNvSpPr>
            <a:spLocks noGrp="1"/>
          </p:cNvSpPr>
          <p:nvPr>
            <p:ph idx="1"/>
          </p:nvPr>
        </p:nvSpPr>
        <p:spPr>
          <a:xfrm>
            <a:off x="838200" y="2055812"/>
            <a:ext cx="9572740" cy="4351338"/>
          </a:xfrm>
        </p:spPr>
        <p:txBody>
          <a:bodyPr>
            <a:normAutofit/>
          </a:bodyPr>
          <a:lstStyle/>
          <a:p>
            <a:pPr marL="0" indent="0">
              <a:lnSpc>
                <a:spcPct val="120000"/>
              </a:lnSpc>
              <a:buNone/>
            </a:pPr>
            <a:r>
              <a:rPr lang="cs-CZ" sz="2100" b="1" dirty="0">
                <a:latin typeface="Work Sans" pitchFamily="2" charset="-18"/>
              </a:rPr>
              <a:t>MOHU SI NĚKDE NAJÍT OSOBY NEBO FIRMY, KTERÉ JSOU AKTUÁLNĚ V INSOLVENCI NEBO EXEKUCI? </a:t>
            </a:r>
          </a:p>
          <a:p>
            <a:pPr marL="0" indent="0">
              <a:lnSpc>
                <a:spcPct val="120000"/>
              </a:lnSpc>
              <a:buNone/>
            </a:pPr>
            <a:endParaRPr lang="cs-CZ" sz="3400" dirty="0">
              <a:latin typeface="Work Sans" pitchFamily="2" charset="-18"/>
            </a:endParaRPr>
          </a:p>
          <a:p>
            <a:pPr marL="514350" indent="-514350">
              <a:lnSpc>
                <a:spcPct val="120000"/>
              </a:lnSpc>
              <a:buFont typeface="+mj-lt"/>
              <a:buAutoNum type="alphaUcPeriod"/>
            </a:pPr>
            <a:r>
              <a:rPr lang="cs-CZ" sz="1900" dirty="0">
                <a:latin typeface="Work Sans" pitchFamily="2" charset="-18"/>
              </a:rPr>
              <a:t>ANO, obě informace naleznu v jednom volně přístupném rejstříku</a:t>
            </a:r>
          </a:p>
          <a:p>
            <a:pPr marL="514350" indent="-514350">
              <a:lnSpc>
                <a:spcPct val="120000"/>
              </a:lnSpc>
              <a:buFont typeface="+mj-lt"/>
              <a:buAutoNum type="alphaUcPeriod"/>
            </a:pPr>
            <a:r>
              <a:rPr lang="cs-CZ" sz="1900" b="1" dirty="0">
                <a:solidFill>
                  <a:srgbClr val="00B050"/>
                </a:solidFill>
                <a:latin typeface="Work Sans" pitchFamily="2" charset="-18"/>
              </a:rPr>
              <a:t>ANO, ale každý rejstřík je spravován jinou institucí za jiných podmínek</a:t>
            </a:r>
          </a:p>
          <a:p>
            <a:pPr marL="514350" indent="-514350">
              <a:lnSpc>
                <a:spcPct val="120000"/>
              </a:lnSpc>
              <a:buFont typeface="+mj-lt"/>
              <a:buAutoNum type="alphaUcPeriod"/>
            </a:pPr>
            <a:r>
              <a:rPr lang="cs-CZ" sz="1900" dirty="0">
                <a:latin typeface="Work Sans" pitchFamily="2" charset="-18"/>
              </a:rPr>
              <a:t>NE, jedná se o neveřejné údaje </a:t>
            </a:r>
          </a:p>
        </p:txBody>
      </p:sp>
    </p:spTree>
    <p:extLst>
      <p:ext uri="{BB962C8B-B14F-4D97-AF65-F5344CB8AC3E}">
        <p14:creationId xmlns:p14="http://schemas.microsoft.com/office/powerpoint/2010/main" val="202175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7067090" cy="6857615"/>
          </a:xfrm>
          <a:custGeom>
            <a:avLst/>
            <a:gdLst/>
            <a:ahLst/>
            <a:cxnLst/>
            <a:rect l="l" t="t" r="r" b="b"/>
            <a:pathLst>
              <a:path w="11654155" h="11308715">
                <a:moveTo>
                  <a:pt x="11654095" y="0"/>
                </a:moveTo>
                <a:lnTo>
                  <a:pt x="0" y="0"/>
                </a:lnTo>
                <a:lnTo>
                  <a:pt x="0" y="11308556"/>
                </a:lnTo>
                <a:lnTo>
                  <a:pt x="11654095" y="11308556"/>
                </a:lnTo>
                <a:lnTo>
                  <a:pt x="11654095" y="0"/>
                </a:lnTo>
                <a:close/>
              </a:path>
            </a:pathLst>
          </a:custGeom>
          <a:solidFill>
            <a:srgbClr val="0070C0"/>
          </a:solidFill>
        </p:spPr>
        <p:txBody>
          <a:bodyPr wrap="square" lIns="0" tIns="0" rIns="0" bIns="0" rtlCol="0"/>
          <a:lstStyle/>
          <a:p>
            <a:endParaRPr sz="1092"/>
          </a:p>
        </p:txBody>
      </p:sp>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7067482" y="0"/>
            <a:ext cx="5124084" cy="6857519"/>
          </a:xfrm>
          <a:prstGeom prst="rect">
            <a:avLst/>
          </a:prstGeom>
        </p:spPr>
      </p:pic>
      <p:sp>
        <p:nvSpPr>
          <p:cNvPr id="4" name="object 4"/>
          <p:cNvSpPr txBox="1">
            <a:spLocks noGrp="1"/>
          </p:cNvSpPr>
          <p:nvPr>
            <p:ph type="title"/>
          </p:nvPr>
        </p:nvSpPr>
        <p:spPr>
          <a:xfrm>
            <a:off x="614983" y="1121244"/>
            <a:ext cx="4540681" cy="499727"/>
          </a:xfrm>
          <a:prstGeom prst="rect">
            <a:avLst/>
          </a:prstGeom>
        </p:spPr>
        <p:txBody>
          <a:bodyPr vert="horz" wrap="square" lIns="0" tIns="9627" rIns="0" bIns="0" rtlCol="0" anchor="ctr">
            <a:spAutoFit/>
          </a:bodyPr>
          <a:lstStyle/>
          <a:p>
            <a:pPr marL="7701">
              <a:lnSpc>
                <a:spcPct val="100000"/>
              </a:lnSpc>
              <a:spcBef>
                <a:spcPts val="76"/>
              </a:spcBef>
            </a:pPr>
            <a:r>
              <a:rPr sz="3184" spc="-67" dirty="0">
                <a:solidFill>
                  <a:schemeClr val="bg1"/>
                </a:solidFill>
                <a:latin typeface="Work Sans"/>
                <a:cs typeface="Work Sans"/>
              </a:rPr>
              <a:t>JUDR.</a:t>
            </a:r>
            <a:r>
              <a:rPr sz="3184" spc="-188" dirty="0">
                <a:solidFill>
                  <a:schemeClr val="bg1"/>
                </a:solidFill>
                <a:latin typeface="Work Sans"/>
                <a:cs typeface="Work Sans"/>
              </a:rPr>
              <a:t> </a:t>
            </a:r>
            <a:r>
              <a:rPr sz="3184" spc="-85" dirty="0">
                <a:solidFill>
                  <a:schemeClr val="bg1"/>
                </a:solidFill>
                <a:latin typeface="Work Sans"/>
                <a:cs typeface="Work Sans"/>
              </a:rPr>
              <a:t>JARMILA</a:t>
            </a:r>
            <a:r>
              <a:rPr sz="3184" spc="-343" dirty="0">
                <a:solidFill>
                  <a:schemeClr val="bg1"/>
                </a:solidFill>
                <a:latin typeface="Work Sans"/>
                <a:cs typeface="Work Sans"/>
              </a:rPr>
              <a:t> </a:t>
            </a:r>
            <a:r>
              <a:rPr sz="3184" spc="-49" dirty="0">
                <a:solidFill>
                  <a:schemeClr val="bg1"/>
                </a:solidFill>
                <a:latin typeface="Work Sans"/>
                <a:cs typeface="Work Sans"/>
              </a:rPr>
              <a:t>VESELÁ</a:t>
            </a:r>
            <a:endParaRPr sz="3184" dirty="0">
              <a:solidFill>
                <a:schemeClr val="bg1"/>
              </a:solidFill>
              <a:latin typeface="Work Sans"/>
              <a:cs typeface="Work Sans"/>
            </a:endParaRPr>
          </a:p>
        </p:txBody>
      </p:sp>
      <p:sp>
        <p:nvSpPr>
          <p:cNvPr id="7" name="object 7"/>
          <p:cNvSpPr txBox="1"/>
          <p:nvPr/>
        </p:nvSpPr>
        <p:spPr>
          <a:xfrm>
            <a:off x="614983" y="1870558"/>
            <a:ext cx="5583821" cy="3859472"/>
          </a:xfrm>
          <a:prstGeom prst="rect">
            <a:avLst/>
          </a:prstGeom>
        </p:spPr>
        <p:txBody>
          <a:bodyPr vert="horz" wrap="square" lIns="0" tIns="7701" rIns="0" bIns="0" rtlCol="0">
            <a:spAutoFit/>
          </a:bodyPr>
          <a:lstStyle/>
          <a:p>
            <a:pPr marL="284947" marR="465157" indent="-277246">
              <a:lnSpc>
                <a:spcPct val="112599"/>
              </a:lnSpc>
              <a:spcBef>
                <a:spcPts val="61"/>
              </a:spcBef>
              <a:buFont typeface="Arial" panose="020B0604020202020204" pitchFamily="34" charset="0"/>
              <a:buChar char="•"/>
            </a:pPr>
            <a:r>
              <a:rPr lang="cs-CZ" sz="1850" spc="-109" dirty="0">
                <a:solidFill>
                  <a:srgbClr val="FFFFFF"/>
                </a:solidFill>
                <a:latin typeface="Work Sans Light"/>
                <a:cs typeface="Work Sans Light"/>
              </a:rPr>
              <a:t>p</a:t>
            </a:r>
            <a:r>
              <a:rPr sz="1850" spc="-109" dirty="0" err="1">
                <a:solidFill>
                  <a:srgbClr val="FFFFFF"/>
                </a:solidFill>
                <a:latin typeface="Work Sans Light"/>
                <a:cs typeface="Work Sans Light"/>
              </a:rPr>
              <a:t>ůvodně</a:t>
            </a:r>
            <a:r>
              <a:rPr sz="1850" spc="-161" dirty="0">
                <a:solidFill>
                  <a:srgbClr val="FFFFFF"/>
                </a:solidFill>
                <a:latin typeface="Work Sans Light"/>
                <a:cs typeface="Work Sans Light"/>
              </a:rPr>
              <a:t> </a:t>
            </a:r>
            <a:r>
              <a:rPr sz="1850" spc="-115" dirty="0">
                <a:solidFill>
                  <a:srgbClr val="FFFFFF"/>
                </a:solidFill>
                <a:latin typeface="Work Sans Light"/>
                <a:cs typeface="Work Sans Light"/>
              </a:rPr>
              <a:t>advokátka</a:t>
            </a:r>
            <a:r>
              <a:rPr sz="1850" spc="-161" dirty="0">
                <a:solidFill>
                  <a:srgbClr val="FFFFFF"/>
                </a:solidFill>
                <a:latin typeface="Work Sans Light"/>
                <a:cs typeface="Work Sans Light"/>
              </a:rPr>
              <a:t> </a:t>
            </a:r>
            <a:r>
              <a:rPr sz="1850" dirty="0">
                <a:solidFill>
                  <a:srgbClr val="FFFFFF"/>
                </a:solidFill>
                <a:latin typeface="Work Sans Light"/>
                <a:cs typeface="Work Sans Light"/>
              </a:rPr>
              <a:t>a</a:t>
            </a:r>
            <a:r>
              <a:rPr sz="1850" spc="-158" dirty="0">
                <a:solidFill>
                  <a:srgbClr val="FFFFFF"/>
                </a:solidFill>
                <a:latin typeface="Work Sans Light"/>
                <a:cs typeface="Work Sans Light"/>
              </a:rPr>
              <a:t> </a:t>
            </a:r>
            <a:r>
              <a:rPr sz="1850" spc="-121" dirty="0" err="1">
                <a:solidFill>
                  <a:srgbClr val="FFFFFF"/>
                </a:solidFill>
                <a:latin typeface="Work Sans Light"/>
                <a:cs typeface="Work Sans Light"/>
              </a:rPr>
              <a:t>insolvenční</a:t>
            </a:r>
            <a:r>
              <a:rPr sz="1850" spc="-161" dirty="0">
                <a:solidFill>
                  <a:srgbClr val="FFFFFF"/>
                </a:solidFill>
                <a:latin typeface="Work Sans Light"/>
                <a:cs typeface="Work Sans Light"/>
              </a:rPr>
              <a:t> </a:t>
            </a:r>
            <a:r>
              <a:rPr sz="1850" spc="-109" dirty="0" err="1">
                <a:solidFill>
                  <a:srgbClr val="FFFFFF"/>
                </a:solidFill>
                <a:latin typeface="Work Sans Light"/>
                <a:cs typeface="Work Sans Light"/>
              </a:rPr>
              <a:t>správkyně</a:t>
            </a:r>
            <a:endParaRPr lang="cs-CZ" sz="1850" spc="-109" dirty="0">
              <a:solidFill>
                <a:srgbClr val="FFFFFF"/>
              </a:solidFill>
              <a:latin typeface="Work Sans Light"/>
              <a:cs typeface="Work Sans Light"/>
            </a:endParaRPr>
          </a:p>
          <a:p>
            <a:pPr marL="284947" marR="465157" indent="-277246">
              <a:lnSpc>
                <a:spcPct val="112599"/>
              </a:lnSpc>
              <a:spcBef>
                <a:spcPts val="61"/>
              </a:spcBef>
              <a:buFont typeface="Arial" panose="020B0604020202020204" pitchFamily="34" charset="0"/>
              <a:buChar char="•"/>
            </a:pPr>
            <a:r>
              <a:rPr sz="1850" spc="-88" dirty="0">
                <a:solidFill>
                  <a:srgbClr val="FFFFFF"/>
                </a:solidFill>
                <a:latin typeface="Work Sans Light"/>
                <a:cs typeface="Work Sans Light"/>
              </a:rPr>
              <a:t>2002</a:t>
            </a:r>
            <a:r>
              <a:rPr sz="1850" spc="-167" dirty="0">
                <a:solidFill>
                  <a:srgbClr val="FFFFFF"/>
                </a:solidFill>
                <a:latin typeface="Work Sans Light"/>
                <a:cs typeface="Work Sans Light"/>
              </a:rPr>
              <a:t> </a:t>
            </a:r>
            <a:r>
              <a:rPr sz="1850" dirty="0">
                <a:solidFill>
                  <a:srgbClr val="FFFFFF"/>
                </a:solidFill>
                <a:latin typeface="Work Sans Light"/>
                <a:cs typeface="Work Sans Light"/>
              </a:rPr>
              <a:t>–</a:t>
            </a:r>
            <a:r>
              <a:rPr sz="1850" spc="-164" dirty="0">
                <a:solidFill>
                  <a:srgbClr val="FFFFFF"/>
                </a:solidFill>
                <a:latin typeface="Work Sans Light"/>
                <a:cs typeface="Work Sans Light"/>
              </a:rPr>
              <a:t> </a:t>
            </a:r>
            <a:r>
              <a:rPr sz="1850" spc="-85" dirty="0">
                <a:solidFill>
                  <a:srgbClr val="FFFFFF"/>
                </a:solidFill>
                <a:latin typeface="Work Sans Light"/>
                <a:cs typeface="Work Sans Light"/>
              </a:rPr>
              <a:t>2008</a:t>
            </a:r>
            <a:r>
              <a:rPr sz="1850" spc="-167" dirty="0">
                <a:solidFill>
                  <a:srgbClr val="FFFFFF"/>
                </a:solidFill>
                <a:latin typeface="Work Sans Light"/>
                <a:cs typeface="Work Sans Light"/>
              </a:rPr>
              <a:t> </a:t>
            </a:r>
            <a:r>
              <a:rPr sz="1850" spc="-121" dirty="0">
                <a:solidFill>
                  <a:srgbClr val="FFFFFF"/>
                </a:solidFill>
                <a:latin typeface="Work Sans Light"/>
                <a:cs typeface="Work Sans Light"/>
              </a:rPr>
              <a:t>prezidentka</a:t>
            </a:r>
            <a:r>
              <a:rPr sz="1850" spc="-164" dirty="0">
                <a:solidFill>
                  <a:srgbClr val="FFFFFF"/>
                </a:solidFill>
                <a:latin typeface="Work Sans Light"/>
                <a:cs typeface="Work Sans Light"/>
              </a:rPr>
              <a:t> </a:t>
            </a:r>
            <a:r>
              <a:rPr sz="1850" spc="-103" dirty="0">
                <a:solidFill>
                  <a:srgbClr val="FFFFFF"/>
                </a:solidFill>
                <a:latin typeface="Work Sans Light"/>
                <a:cs typeface="Work Sans Light"/>
              </a:rPr>
              <a:t>Komory</a:t>
            </a:r>
            <a:r>
              <a:rPr sz="1850" spc="-167" dirty="0">
                <a:solidFill>
                  <a:srgbClr val="FFFFFF"/>
                </a:solidFill>
                <a:latin typeface="Work Sans Light"/>
                <a:cs typeface="Work Sans Light"/>
              </a:rPr>
              <a:t> </a:t>
            </a:r>
            <a:r>
              <a:rPr sz="1850" spc="-100" dirty="0">
                <a:solidFill>
                  <a:srgbClr val="FFFFFF"/>
                </a:solidFill>
                <a:latin typeface="Work Sans Light"/>
                <a:cs typeface="Work Sans Light"/>
              </a:rPr>
              <a:t>pro</a:t>
            </a:r>
            <a:r>
              <a:rPr sz="1850" spc="-164" dirty="0">
                <a:solidFill>
                  <a:srgbClr val="FFFFFF"/>
                </a:solidFill>
                <a:latin typeface="Work Sans Light"/>
                <a:cs typeface="Work Sans Light"/>
              </a:rPr>
              <a:t> </a:t>
            </a:r>
            <a:r>
              <a:rPr sz="1850" spc="-121" dirty="0">
                <a:solidFill>
                  <a:srgbClr val="FFFFFF"/>
                </a:solidFill>
                <a:latin typeface="Work Sans Light"/>
                <a:cs typeface="Work Sans Light"/>
              </a:rPr>
              <a:t>krizové</a:t>
            </a:r>
            <a:r>
              <a:rPr sz="1850" spc="-164" dirty="0">
                <a:solidFill>
                  <a:srgbClr val="FFFFFF"/>
                </a:solidFill>
                <a:latin typeface="Work Sans Light"/>
                <a:cs typeface="Work Sans Light"/>
              </a:rPr>
              <a:t> </a:t>
            </a:r>
            <a:r>
              <a:rPr sz="1850" spc="-6" dirty="0">
                <a:solidFill>
                  <a:srgbClr val="FFFFFF"/>
                </a:solidFill>
                <a:latin typeface="Work Sans Light"/>
                <a:cs typeface="Work Sans Light"/>
              </a:rPr>
              <a:t>řízení </a:t>
            </a:r>
            <a:r>
              <a:rPr sz="1850" dirty="0">
                <a:solidFill>
                  <a:srgbClr val="FFFFFF"/>
                </a:solidFill>
                <a:latin typeface="Work Sans Light"/>
                <a:cs typeface="Work Sans Light"/>
              </a:rPr>
              <a:t>a</a:t>
            </a:r>
            <a:r>
              <a:rPr sz="1850" spc="-167" dirty="0">
                <a:solidFill>
                  <a:srgbClr val="FFFFFF"/>
                </a:solidFill>
                <a:latin typeface="Work Sans Light"/>
                <a:cs typeface="Work Sans Light"/>
              </a:rPr>
              <a:t> </a:t>
            </a:r>
            <a:r>
              <a:rPr sz="1850" spc="-121" dirty="0">
                <a:solidFill>
                  <a:srgbClr val="FFFFFF"/>
                </a:solidFill>
                <a:latin typeface="Work Sans Light"/>
                <a:cs typeface="Work Sans Light"/>
              </a:rPr>
              <a:t>insolvenci</a:t>
            </a:r>
            <a:r>
              <a:rPr sz="1850" spc="-167" dirty="0">
                <a:solidFill>
                  <a:srgbClr val="FFFFFF"/>
                </a:solidFill>
                <a:latin typeface="Work Sans Light"/>
                <a:cs typeface="Work Sans Light"/>
              </a:rPr>
              <a:t> </a:t>
            </a:r>
            <a:r>
              <a:rPr sz="1850" dirty="0">
                <a:solidFill>
                  <a:srgbClr val="FFFFFF"/>
                </a:solidFill>
                <a:latin typeface="Work Sans Light"/>
                <a:cs typeface="Work Sans Light"/>
              </a:rPr>
              <a:t>v</a:t>
            </a:r>
            <a:r>
              <a:rPr sz="1850" spc="-167" dirty="0">
                <a:solidFill>
                  <a:srgbClr val="FFFFFF"/>
                </a:solidFill>
                <a:latin typeface="Work Sans Light"/>
                <a:cs typeface="Work Sans Light"/>
              </a:rPr>
              <a:t> </a:t>
            </a:r>
            <a:r>
              <a:rPr sz="1850" spc="-76" dirty="0">
                <a:solidFill>
                  <a:srgbClr val="FFFFFF"/>
                </a:solidFill>
                <a:latin typeface="Work Sans Light"/>
                <a:cs typeface="Work Sans Light"/>
              </a:rPr>
              <a:t>ČR</a:t>
            </a:r>
            <a:endParaRPr lang="cs-CZ" sz="1850" spc="-76" dirty="0">
              <a:solidFill>
                <a:srgbClr val="FFFFFF"/>
              </a:solidFill>
              <a:latin typeface="Work Sans Light"/>
              <a:cs typeface="Work Sans Light"/>
            </a:endParaRPr>
          </a:p>
          <a:p>
            <a:pPr marL="284947" marR="3081" indent="-277246">
              <a:lnSpc>
                <a:spcPct val="112599"/>
              </a:lnSpc>
              <a:buFont typeface="Arial" panose="020B0604020202020204" pitchFamily="34" charset="0"/>
              <a:buChar char="•"/>
            </a:pPr>
            <a:r>
              <a:rPr lang="cs-CZ" sz="1850" spc="-76" dirty="0">
                <a:solidFill>
                  <a:srgbClr val="FFFFFF"/>
                </a:solidFill>
                <a:latin typeface="Work Sans Light"/>
                <a:cs typeface="Work Sans Light"/>
              </a:rPr>
              <a:t>2009 – doposud – jednatelka společnosti </a:t>
            </a:r>
            <a:r>
              <a:rPr lang="cs-CZ" sz="1850" spc="-76" dirty="0" err="1">
                <a:solidFill>
                  <a:srgbClr val="FFFFFF"/>
                </a:solidFill>
                <a:latin typeface="Work Sans Light"/>
                <a:cs typeface="Work Sans Light"/>
              </a:rPr>
              <a:t>InsolCentrum</a:t>
            </a:r>
            <a:r>
              <a:rPr lang="cs-CZ" sz="1850" spc="-76" dirty="0">
                <a:solidFill>
                  <a:srgbClr val="FFFFFF"/>
                </a:solidFill>
                <a:latin typeface="Work Sans Light"/>
                <a:cs typeface="Work Sans Light"/>
              </a:rPr>
              <a:t>, která </a:t>
            </a:r>
            <a:r>
              <a:rPr lang="cs-CZ" sz="1850" dirty="0">
                <a:solidFill>
                  <a:schemeClr val="bg1"/>
                </a:solidFill>
                <a:latin typeface="Work Sans Light"/>
                <a:cs typeface="Work Sans Light"/>
              </a:rPr>
              <a:t>analyzuje insolvenční a související ekonomická, demografická, sociologická a společenská data</a:t>
            </a:r>
          </a:p>
          <a:p>
            <a:pPr marL="284947" marR="3081" indent="-277246">
              <a:lnSpc>
                <a:spcPct val="112599"/>
              </a:lnSpc>
              <a:buFont typeface="Arial" panose="020B0604020202020204" pitchFamily="34" charset="0"/>
              <a:buChar char="•"/>
            </a:pPr>
            <a:r>
              <a:rPr lang="cs-CZ" sz="1850" dirty="0">
                <a:solidFill>
                  <a:schemeClr val="bg1"/>
                </a:solidFill>
                <a:latin typeface="Work Sans Light"/>
                <a:cs typeface="Work Sans Light"/>
              </a:rPr>
              <a:t>společnost </a:t>
            </a:r>
            <a:r>
              <a:rPr lang="cs-CZ" sz="1850" dirty="0" err="1">
                <a:solidFill>
                  <a:schemeClr val="bg1"/>
                </a:solidFill>
                <a:latin typeface="Work Sans Light"/>
                <a:cs typeface="Work Sans Light"/>
              </a:rPr>
              <a:t>InsolCentrum</a:t>
            </a:r>
            <a:r>
              <a:rPr lang="cs-CZ" sz="1850" dirty="0">
                <a:solidFill>
                  <a:schemeClr val="bg1"/>
                </a:solidFill>
                <a:latin typeface="Work Sans Light"/>
                <a:cs typeface="Work Sans Light"/>
              </a:rPr>
              <a:t> vyvinula informační systém INSODATA průběžně monitorující insolvenční řízení v ČR</a:t>
            </a:r>
          </a:p>
          <a:p>
            <a:pPr marL="284947" marR="3081" indent="-277246">
              <a:lnSpc>
                <a:spcPct val="112599"/>
              </a:lnSpc>
              <a:buFont typeface="Arial" panose="020B0604020202020204" pitchFamily="34" charset="0"/>
              <a:buChar char="•"/>
            </a:pPr>
            <a:endParaRPr lang="cs-CZ" sz="1850" dirty="0">
              <a:solidFill>
                <a:schemeClr val="bg1"/>
              </a:solidFill>
              <a:latin typeface="Work Sans Light"/>
              <a:cs typeface="Work Sans Light"/>
            </a:endParaRPr>
          </a:p>
          <a:p>
            <a:pPr marL="7701" marR="3081">
              <a:lnSpc>
                <a:spcPct val="112599"/>
              </a:lnSpc>
            </a:pPr>
            <a:r>
              <a:rPr lang="cs-CZ" sz="1850" dirty="0">
                <a:solidFill>
                  <a:schemeClr val="bg1"/>
                </a:solidFill>
                <a:latin typeface="Work Sans Light"/>
                <a:cs typeface="Work Sans Light"/>
              </a:rPr>
              <a:t>www.insolcentrum.cz</a:t>
            </a:r>
          </a:p>
        </p:txBody>
      </p:sp>
      <p:sp>
        <p:nvSpPr>
          <p:cNvPr id="8" name="object 8"/>
          <p:cNvSpPr/>
          <p:nvPr/>
        </p:nvSpPr>
        <p:spPr>
          <a:xfrm>
            <a:off x="635383" y="1727078"/>
            <a:ext cx="5079772" cy="0"/>
          </a:xfrm>
          <a:custGeom>
            <a:avLst/>
            <a:gdLst/>
            <a:ahLst/>
            <a:cxnLst/>
            <a:rect l="l" t="t" r="r" b="b"/>
            <a:pathLst>
              <a:path w="8376920">
                <a:moveTo>
                  <a:pt x="0" y="0"/>
                </a:moveTo>
                <a:lnTo>
                  <a:pt x="8376708" y="0"/>
                </a:lnTo>
              </a:path>
            </a:pathLst>
          </a:custGeom>
          <a:ln w="20941">
            <a:solidFill>
              <a:srgbClr val="FFFFFF"/>
            </a:solidFill>
          </a:ln>
        </p:spPr>
        <p:txBody>
          <a:bodyPr wrap="square" lIns="0" tIns="0" rIns="0" bIns="0" rtlCol="0"/>
          <a:lstStyle/>
          <a:p>
            <a:endParaRPr sz="1092"/>
          </a:p>
        </p:txBody>
      </p:sp>
      <p:grpSp>
        <p:nvGrpSpPr>
          <p:cNvPr id="13" name="Skupina 12">
            <a:extLst>
              <a:ext uri="{FF2B5EF4-FFF2-40B4-BE49-F238E27FC236}">
                <a16:creationId xmlns:a16="http://schemas.microsoft.com/office/drawing/2014/main" id="{ED929EFB-74EB-3653-4F7D-CEC6AB11B134}"/>
              </a:ext>
            </a:extLst>
          </p:cNvPr>
          <p:cNvGrpSpPr/>
          <p:nvPr/>
        </p:nvGrpSpPr>
        <p:grpSpPr>
          <a:xfrm>
            <a:off x="635383" y="6013033"/>
            <a:ext cx="1797096" cy="209090"/>
            <a:chOff x="1047088" y="9915937"/>
            <a:chExt cx="2963544" cy="344805"/>
          </a:xfrm>
        </p:grpSpPr>
        <p:sp>
          <p:nvSpPr>
            <p:cNvPr id="9" name="object 9"/>
            <p:cNvSpPr/>
            <p:nvPr/>
          </p:nvSpPr>
          <p:spPr>
            <a:xfrm>
              <a:off x="1047088" y="9957267"/>
              <a:ext cx="46355" cy="262890"/>
            </a:xfrm>
            <a:custGeom>
              <a:avLst/>
              <a:gdLst/>
              <a:ahLst/>
              <a:cxnLst/>
              <a:rect l="l" t="t" r="r" b="b"/>
              <a:pathLst>
                <a:path w="46355" h="262890">
                  <a:moveTo>
                    <a:pt x="46050" y="0"/>
                  </a:moveTo>
                  <a:lnTo>
                    <a:pt x="0" y="0"/>
                  </a:lnTo>
                  <a:lnTo>
                    <a:pt x="0" y="262505"/>
                  </a:lnTo>
                  <a:lnTo>
                    <a:pt x="46050" y="262505"/>
                  </a:lnTo>
                  <a:lnTo>
                    <a:pt x="46050" y="0"/>
                  </a:lnTo>
                  <a:close/>
                </a:path>
              </a:pathLst>
            </a:custGeom>
            <a:solidFill>
              <a:srgbClr val="FFFFFF"/>
            </a:solidFill>
          </p:spPr>
          <p:txBody>
            <a:bodyPr wrap="square" lIns="0" tIns="0" rIns="0" bIns="0" rtlCol="0"/>
            <a:lstStyle/>
            <a:p>
              <a:endParaRPr sz="1092"/>
            </a:p>
          </p:txBody>
        </p:sp>
        <p:sp>
          <p:nvSpPr>
            <p:cNvPr id="10" name="object 10"/>
            <p:cNvSpPr/>
            <p:nvPr/>
          </p:nvSpPr>
          <p:spPr>
            <a:xfrm>
              <a:off x="2695702" y="9956895"/>
              <a:ext cx="986155" cy="267970"/>
            </a:xfrm>
            <a:custGeom>
              <a:avLst/>
              <a:gdLst/>
              <a:ahLst/>
              <a:cxnLst/>
              <a:rect l="l" t="t" r="r" b="b"/>
              <a:pathLst>
                <a:path w="986154" h="267970">
                  <a:moveTo>
                    <a:pt x="227495" y="381"/>
                  </a:moveTo>
                  <a:lnTo>
                    <a:pt x="181419" y="381"/>
                  </a:lnTo>
                  <a:lnTo>
                    <a:pt x="181419" y="182194"/>
                  </a:lnTo>
                  <a:lnTo>
                    <a:pt x="47218" y="381"/>
                  </a:lnTo>
                  <a:lnTo>
                    <a:pt x="0" y="381"/>
                  </a:lnTo>
                  <a:lnTo>
                    <a:pt x="0" y="262890"/>
                  </a:lnTo>
                  <a:lnTo>
                    <a:pt x="46075" y="262890"/>
                  </a:lnTo>
                  <a:lnTo>
                    <a:pt x="46075" y="75158"/>
                  </a:lnTo>
                  <a:lnTo>
                    <a:pt x="183032" y="262890"/>
                  </a:lnTo>
                  <a:lnTo>
                    <a:pt x="227495" y="262890"/>
                  </a:lnTo>
                  <a:lnTo>
                    <a:pt x="227495" y="381"/>
                  </a:lnTo>
                  <a:close/>
                </a:path>
                <a:path w="986154" h="267970">
                  <a:moveTo>
                    <a:pt x="471614" y="0"/>
                  </a:moveTo>
                  <a:lnTo>
                    <a:pt x="266611" y="0"/>
                  </a:lnTo>
                  <a:lnTo>
                    <a:pt x="266611" y="40640"/>
                  </a:lnTo>
                  <a:lnTo>
                    <a:pt x="346138" y="40640"/>
                  </a:lnTo>
                  <a:lnTo>
                    <a:pt x="346138" y="262890"/>
                  </a:lnTo>
                  <a:lnTo>
                    <a:pt x="392137" y="262890"/>
                  </a:lnTo>
                  <a:lnTo>
                    <a:pt x="392137" y="40640"/>
                  </a:lnTo>
                  <a:lnTo>
                    <a:pt x="471614" y="40640"/>
                  </a:lnTo>
                  <a:lnTo>
                    <a:pt x="471614" y="0"/>
                  </a:lnTo>
                  <a:close/>
                </a:path>
                <a:path w="986154" h="267970">
                  <a:moveTo>
                    <a:pt x="714209" y="262890"/>
                  </a:moveTo>
                  <a:lnTo>
                    <a:pt x="652868" y="164884"/>
                  </a:lnTo>
                  <a:lnTo>
                    <a:pt x="649655" y="159753"/>
                  </a:lnTo>
                  <a:lnTo>
                    <a:pt x="672871" y="152082"/>
                  </a:lnTo>
                  <a:lnTo>
                    <a:pt x="692886" y="136690"/>
                  </a:lnTo>
                  <a:lnTo>
                    <a:pt x="700366" y="124345"/>
                  </a:lnTo>
                  <a:lnTo>
                    <a:pt x="706907" y="113550"/>
                  </a:lnTo>
                  <a:lnTo>
                    <a:pt x="712203" y="82613"/>
                  </a:lnTo>
                  <a:lnTo>
                    <a:pt x="706043" y="49199"/>
                  </a:lnTo>
                  <a:lnTo>
                    <a:pt x="700481" y="40906"/>
                  </a:lnTo>
                  <a:lnTo>
                    <a:pt x="688594" y="23215"/>
                  </a:lnTo>
                  <a:lnTo>
                    <a:pt x="664984" y="8597"/>
                  </a:lnTo>
                  <a:lnTo>
                    <a:pt x="664984" y="82257"/>
                  </a:lnTo>
                  <a:lnTo>
                    <a:pt x="661631" y="99618"/>
                  </a:lnTo>
                  <a:lnTo>
                    <a:pt x="652310" y="112890"/>
                  </a:lnTo>
                  <a:lnTo>
                    <a:pt x="638124" y="121361"/>
                  </a:lnTo>
                  <a:lnTo>
                    <a:pt x="620128" y="124345"/>
                  </a:lnTo>
                  <a:lnTo>
                    <a:pt x="556806" y="124345"/>
                  </a:lnTo>
                  <a:lnTo>
                    <a:pt x="556806" y="40906"/>
                  </a:lnTo>
                  <a:lnTo>
                    <a:pt x="620128" y="40906"/>
                  </a:lnTo>
                  <a:lnTo>
                    <a:pt x="638124" y="43815"/>
                  </a:lnTo>
                  <a:lnTo>
                    <a:pt x="652310" y="52133"/>
                  </a:lnTo>
                  <a:lnTo>
                    <a:pt x="661631" y="65163"/>
                  </a:lnTo>
                  <a:lnTo>
                    <a:pt x="664984" y="82257"/>
                  </a:lnTo>
                  <a:lnTo>
                    <a:pt x="664984" y="8597"/>
                  </a:lnTo>
                  <a:lnTo>
                    <a:pt x="661403" y="6375"/>
                  </a:lnTo>
                  <a:lnTo>
                    <a:pt x="626008" y="381"/>
                  </a:lnTo>
                  <a:lnTo>
                    <a:pt x="510730" y="381"/>
                  </a:lnTo>
                  <a:lnTo>
                    <a:pt x="510730" y="262890"/>
                  </a:lnTo>
                  <a:lnTo>
                    <a:pt x="556806" y="262890"/>
                  </a:lnTo>
                  <a:lnTo>
                    <a:pt x="556806" y="164884"/>
                  </a:lnTo>
                  <a:lnTo>
                    <a:pt x="602805" y="164884"/>
                  </a:lnTo>
                  <a:lnTo>
                    <a:pt x="660692" y="262890"/>
                  </a:lnTo>
                  <a:lnTo>
                    <a:pt x="714209" y="262890"/>
                  </a:lnTo>
                  <a:close/>
                </a:path>
                <a:path w="986154" h="267970">
                  <a:moveTo>
                    <a:pt x="985862" y="381"/>
                  </a:moveTo>
                  <a:lnTo>
                    <a:pt x="939012" y="381"/>
                  </a:lnTo>
                  <a:lnTo>
                    <a:pt x="939012" y="157784"/>
                  </a:lnTo>
                  <a:lnTo>
                    <a:pt x="934694" y="186143"/>
                  </a:lnTo>
                  <a:lnTo>
                    <a:pt x="921943" y="207860"/>
                  </a:lnTo>
                  <a:lnTo>
                    <a:pt x="901001" y="221767"/>
                  </a:lnTo>
                  <a:lnTo>
                    <a:pt x="872096" y="226656"/>
                  </a:lnTo>
                  <a:lnTo>
                    <a:pt x="843229" y="221767"/>
                  </a:lnTo>
                  <a:lnTo>
                    <a:pt x="822286" y="207860"/>
                  </a:lnTo>
                  <a:lnTo>
                    <a:pt x="809510" y="186143"/>
                  </a:lnTo>
                  <a:lnTo>
                    <a:pt x="805205" y="157784"/>
                  </a:lnTo>
                  <a:lnTo>
                    <a:pt x="805205" y="381"/>
                  </a:lnTo>
                  <a:lnTo>
                    <a:pt x="758405" y="381"/>
                  </a:lnTo>
                  <a:lnTo>
                    <a:pt x="758405" y="158965"/>
                  </a:lnTo>
                  <a:lnTo>
                    <a:pt x="765492" y="203339"/>
                  </a:lnTo>
                  <a:lnTo>
                    <a:pt x="786777" y="237629"/>
                  </a:lnTo>
                  <a:lnTo>
                    <a:pt x="822299" y="259740"/>
                  </a:lnTo>
                  <a:lnTo>
                    <a:pt x="872096" y="267589"/>
                  </a:lnTo>
                  <a:lnTo>
                    <a:pt x="922108" y="259740"/>
                  </a:lnTo>
                  <a:lnTo>
                    <a:pt x="957630" y="237629"/>
                  </a:lnTo>
                  <a:lnTo>
                    <a:pt x="978827" y="203339"/>
                  </a:lnTo>
                  <a:lnTo>
                    <a:pt x="985862" y="158965"/>
                  </a:lnTo>
                  <a:lnTo>
                    <a:pt x="985862" y="381"/>
                  </a:lnTo>
                  <a:close/>
                </a:path>
              </a:pathLst>
            </a:custGeom>
            <a:solidFill>
              <a:srgbClr val="FFFFFF"/>
            </a:solidFill>
          </p:spPr>
          <p:txBody>
            <a:bodyPr wrap="square" lIns="0" tIns="0" rIns="0" bIns="0" rtlCol="0"/>
            <a:lstStyle/>
            <a:p>
              <a:endParaRPr sz="1092"/>
            </a:p>
          </p:txBody>
        </p:sp>
        <p:sp>
          <p:nvSpPr>
            <p:cNvPr id="11" name="object 11"/>
            <p:cNvSpPr/>
            <p:nvPr/>
          </p:nvSpPr>
          <p:spPr>
            <a:xfrm>
              <a:off x="3737582" y="9957270"/>
              <a:ext cx="273050" cy="262890"/>
            </a:xfrm>
            <a:custGeom>
              <a:avLst/>
              <a:gdLst/>
              <a:ahLst/>
              <a:cxnLst/>
              <a:rect l="l" t="t" r="r" b="b"/>
              <a:pathLst>
                <a:path w="273050" h="262890">
                  <a:moveTo>
                    <a:pt x="272745" y="0"/>
                  </a:moveTo>
                  <a:lnTo>
                    <a:pt x="207773" y="0"/>
                  </a:lnTo>
                  <a:lnTo>
                    <a:pt x="136571" y="180245"/>
                  </a:lnTo>
                  <a:lnTo>
                    <a:pt x="64909" y="0"/>
                  </a:lnTo>
                  <a:lnTo>
                    <a:pt x="0" y="0"/>
                  </a:lnTo>
                  <a:lnTo>
                    <a:pt x="0" y="262505"/>
                  </a:lnTo>
                  <a:lnTo>
                    <a:pt x="46071" y="262505"/>
                  </a:lnTo>
                  <a:lnTo>
                    <a:pt x="46071" y="59820"/>
                  </a:lnTo>
                  <a:lnTo>
                    <a:pt x="126760" y="262505"/>
                  </a:lnTo>
                  <a:lnTo>
                    <a:pt x="146445" y="262505"/>
                  </a:lnTo>
                  <a:lnTo>
                    <a:pt x="226673" y="59820"/>
                  </a:lnTo>
                  <a:lnTo>
                    <a:pt x="226673" y="262505"/>
                  </a:lnTo>
                  <a:lnTo>
                    <a:pt x="272745" y="262505"/>
                  </a:lnTo>
                  <a:lnTo>
                    <a:pt x="272745" y="0"/>
                  </a:lnTo>
                  <a:close/>
                </a:path>
              </a:pathLst>
            </a:custGeom>
            <a:solidFill>
              <a:srgbClr val="FFFFFF"/>
            </a:solidFill>
          </p:spPr>
          <p:txBody>
            <a:bodyPr wrap="square" lIns="0" tIns="0" rIns="0" bIns="0" rtlCol="0"/>
            <a:lstStyle/>
            <a:p>
              <a:endParaRPr sz="1092"/>
            </a:p>
          </p:txBody>
        </p:sp>
        <p:sp>
          <p:nvSpPr>
            <p:cNvPr id="12" name="object 12"/>
            <p:cNvSpPr/>
            <p:nvPr/>
          </p:nvSpPr>
          <p:spPr>
            <a:xfrm>
              <a:off x="1149032" y="9915937"/>
              <a:ext cx="1499870" cy="344805"/>
            </a:xfrm>
            <a:custGeom>
              <a:avLst/>
              <a:gdLst/>
              <a:ahLst/>
              <a:cxnLst/>
              <a:rect l="l" t="t" r="r" b="b"/>
              <a:pathLst>
                <a:path w="1499870" h="344804">
                  <a:moveTo>
                    <a:pt x="227457" y="41338"/>
                  </a:moveTo>
                  <a:lnTo>
                    <a:pt x="181432" y="41338"/>
                  </a:lnTo>
                  <a:lnTo>
                    <a:pt x="181432" y="223151"/>
                  </a:lnTo>
                  <a:lnTo>
                    <a:pt x="47218" y="41338"/>
                  </a:lnTo>
                  <a:lnTo>
                    <a:pt x="0" y="41338"/>
                  </a:lnTo>
                  <a:lnTo>
                    <a:pt x="0" y="303847"/>
                  </a:lnTo>
                  <a:lnTo>
                    <a:pt x="46037" y="303847"/>
                  </a:lnTo>
                  <a:lnTo>
                    <a:pt x="46037" y="116116"/>
                  </a:lnTo>
                  <a:lnTo>
                    <a:pt x="182994" y="303847"/>
                  </a:lnTo>
                  <a:lnTo>
                    <a:pt x="227457" y="303847"/>
                  </a:lnTo>
                  <a:lnTo>
                    <a:pt x="227457" y="41338"/>
                  </a:lnTo>
                  <a:close/>
                </a:path>
                <a:path w="1499870" h="344804">
                  <a:moveTo>
                    <a:pt x="475195" y="227088"/>
                  </a:moveTo>
                  <a:lnTo>
                    <a:pt x="463880" y="187998"/>
                  </a:lnTo>
                  <a:lnTo>
                    <a:pt x="435597" y="164452"/>
                  </a:lnTo>
                  <a:lnTo>
                    <a:pt x="398843" y="150698"/>
                  </a:lnTo>
                  <a:lnTo>
                    <a:pt x="362077" y="140982"/>
                  </a:lnTo>
                  <a:lnTo>
                    <a:pt x="333794" y="129540"/>
                  </a:lnTo>
                  <a:lnTo>
                    <a:pt x="322491" y="110604"/>
                  </a:lnTo>
                  <a:lnTo>
                    <a:pt x="325615" y="97358"/>
                  </a:lnTo>
                  <a:lnTo>
                    <a:pt x="334492" y="87033"/>
                  </a:lnTo>
                  <a:lnTo>
                    <a:pt x="348386" y="80314"/>
                  </a:lnTo>
                  <a:lnTo>
                    <a:pt x="366547" y="77927"/>
                  </a:lnTo>
                  <a:lnTo>
                    <a:pt x="387172" y="79730"/>
                  </a:lnTo>
                  <a:lnTo>
                    <a:pt x="407238" y="85267"/>
                  </a:lnTo>
                  <a:lnTo>
                    <a:pt x="426046" y="94703"/>
                  </a:lnTo>
                  <a:lnTo>
                    <a:pt x="442899" y="108254"/>
                  </a:lnTo>
                  <a:lnTo>
                    <a:pt x="468858" y="74015"/>
                  </a:lnTo>
                  <a:lnTo>
                    <a:pt x="449135" y="58267"/>
                  </a:lnTo>
                  <a:lnTo>
                    <a:pt x="426072" y="46659"/>
                  </a:lnTo>
                  <a:lnTo>
                    <a:pt x="399910" y="39471"/>
                  </a:lnTo>
                  <a:lnTo>
                    <a:pt x="370878" y="37007"/>
                  </a:lnTo>
                  <a:lnTo>
                    <a:pt x="331533" y="42913"/>
                  </a:lnTo>
                  <a:lnTo>
                    <a:pt x="301383" y="59194"/>
                  </a:lnTo>
                  <a:lnTo>
                    <a:pt x="282067" y="83667"/>
                  </a:lnTo>
                  <a:lnTo>
                    <a:pt x="275259" y="114160"/>
                  </a:lnTo>
                  <a:lnTo>
                    <a:pt x="286575" y="152488"/>
                  </a:lnTo>
                  <a:lnTo>
                    <a:pt x="314845" y="175158"/>
                  </a:lnTo>
                  <a:lnTo>
                    <a:pt x="351612" y="188277"/>
                  </a:lnTo>
                  <a:lnTo>
                    <a:pt x="388366" y="197954"/>
                  </a:lnTo>
                  <a:lnTo>
                    <a:pt x="416636" y="210286"/>
                  </a:lnTo>
                  <a:lnTo>
                    <a:pt x="427951" y="231394"/>
                  </a:lnTo>
                  <a:lnTo>
                    <a:pt x="425081" y="244551"/>
                  </a:lnTo>
                  <a:lnTo>
                    <a:pt x="415950" y="256159"/>
                  </a:lnTo>
                  <a:lnTo>
                    <a:pt x="399732" y="264452"/>
                  </a:lnTo>
                  <a:lnTo>
                    <a:pt x="375602" y="267614"/>
                  </a:lnTo>
                  <a:lnTo>
                    <a:pt x="349681" y="264617"/>
                  </a:lnTo>
                  <a:lnTo>
                    <a:pt x="327012" y="256565"/>
                  </a:lnTo>
                  <a:lnTo>
                    <a:pt x="307860" y="244894"/>
                  </a:lnTo>
                  <a:lnTo>
                    <a:pt x="292557" y="231025"/>
                  </a:lnTo>
                  <a:lnTo>
                    <a:pt x="266598" y="266827"/>
                  </a:lnTo>
                  <a:lnTo>
                    <a:pt x="286486" y="283641"/>
                  </a:lnTo>
                  <a:lnTo>
                    <a:pt x="310832" y="296837"/>
                  </a:lnTo>
                  <a:lnTo>
                    <a:pt x="339813" y="305447"/>
                  </a:lnTo>
                  <a:lnTo>
                    <a:pt x="373634" y="308533"/>
                  </a:lnTo>
                  <a:lnTo>
                    <a:pt x="419227" y="301955"/>
                  </a:lnTo>
                  <a:lnTo>
                    <a:pt x="450837" y="284187"/>
                  </a:lnTo>
                  <a:lnTo>
                    <a:pt x="469226" y="258241"/>
                  </a:lnTo>
                  <a:lnTo>
                    <a:pt x="475195" y="227088"/>
                  </a:lnTo>
                  <a:close/>
                </a:path>
                <a:path w="1499870" h="344804">
                  <a:moveTo>
                    <a:pt x="729107" y="314833"/>
                  </a:moveTo>
                  <a:lnTo>
                    <a:pt x="680199" y="324777"/>
                  </a:lnTo>
                  <a:lnTo>
                    <a:pt x="631977" y="317385"/>
                  </a:lnTo>
                  <a:lnTo>
                    <a:pt x="589089" y="293801"/>
                  </a:lnTo>
                  <a:lnTo>
                    <a:pt x="556145" y="255181"/>
                  </a:lnTo>
                  <a:lnTo>
                    <a:pt x="539153" y="207340"/>
                  </a:lnTo>
                  <a:lnTo>
                    <a:pt x="540181" y="158394"/>
                  </a:lnTo>
                  <a:lnTo>
                    <a:pt x="557872" y="112941"/>
                  </a:lnTo>
                  <a:lnTo>
                    <a:pt x="590931" y="75565"/>
                  </a:lnTo>
                  <a:lnTo>
                    <a:pt x="578396" y="80454"/>
                  </a:lnTo>
                  <a:lnTo>
                    <a:pt x="572389" y="83934"/>
                  </a:lnTo>
                  <a:lnTo>
                    <a:pt x="537591" y="112280"/>
                  </a:lnTo>
                  <a:lnTo>
                    <a:pt x="514210" y="148755"/>
                  </a:lnTo>
                  <a:lnTo>
                    <a:pt x="503097" y="190207"/>
                  </a:lnTo>
                  <a:lnTo>
                    <a:pt x="505104" y="233489"/>
                  </a:lnTo>
                  <a:lnTo>
                    <a:pt x="521068" y="275437"/>
                  </a:lnTo>
                  <a:lnTo>
                    <a:pt x="549414" y="310222"/>
                  </a:lnTo>
                  <a:lnTo>
                    <a:pt x="585901" y="333590"/>
                  </a:lnTo>
                  <a:lnTo>
                    <a:pt x="627354" y="344703"/>
                  </a:lnTo>
                  <a:lnTo>
                    <a:pt x="670636" y="342696"/>
                  </a:lnTo>
                  <a:lnTo>
                    <a:pt x="712597" y="326745"/>
                  </a:lnTo>
                  <a:lnTo>
                    <a:pt x="718604" y="323278"/>
                  </a:lnTo>
                  <a:lnTo>
                    <a:pt x="729107" y="314833"/>
                  </a:lnTo>
                  <a:close/>
                </a:path>
                <a:path w="1499870" h="344804">
                  <a:moveTo>
                    <a:pt x="763358" y="140169"/>
                  </a:moveTo>
                  <a:lnTo>
                    <a:pt x="756208" y="95872"/>
                  </a:lnTo>
                  <a:lnTo>
                    <a:pt x="736307" y="57391"/>
                  </a:lnTo>
                  <a:lnTo>
                    <a:pt x="705954" y="27051"/>
                  </a:lnTo>
                  <a:lnTo>
                    <a:pt x="667486" y="7150"/>
                  </a:lnTo>
                  <a:lnTo>
                    <a:pt x="623176" y="0"/>
                  </a:lnTo>
                  <a:lnTo>
                    <a:pt x="578878" y="7150"/>
                  </a:lnTo>
                  <a:lnTo>
                    <a:pt x="540397" y="27051"/>
                  </a:lnTo>
                  <a:lnTo>
                    <a:pt x="510057" y="57391"/>
                  </a:lnTo>
                  <a:lnTo>
                    <a:pt x="490156" y="95872"/>
                  </a:lnTo>
                  <a:lnTo>
                    <a:pt x="483006" y="140169"/>
                  </a:lnTo>
                  <a:lnTo>
                    <a:pt x="483006" y="147129"/>
                  </a:lnTo>
                  <a:lnTo>
                    <a:pt x="485038" y="160426"/>
                  </a:lnTo>
                  <a:lnTo>
                    <a:pt x="500875" y="113106"/>
                  </a:lnTo>
                  <a:lnTo>
                    <a:pt x="531380" y="75057"/>
                  </a:lnTo>
                  <a:lnTo>
                    <a:pt x="573252" y="49707"/>
                  </a:lnTo>
                  <a:lnTo>
                    <a:pt x="623176" y="40487"/>
                  </a:lnTo>
                  <a:lnTo>
                    <a:pt x="673112" y="49707"/>
                  </a:lnTo>
                  <a:lnTo>
                    <a:pt x="714984" y="75057"/>
                  </a:lnTo>
                  <a:lnTo>
                    <a:pt x="745490" y="113106"/>
                  </a:lnTo>
                  <a:lnTo>
                    <a:pt x="761326" y="160426"/>
                  </a:lnTo>
                  <a:lnTo>
                    <a:pt x="763358" y="147129"/>
                  </a:lnTo>
                  <a:lnTo>
                    <a:pt x="763358" y="140169"/>
                  </a:lnTo>
                  <a:close/>
                </a:path>
                <a:path w="1499870" h="344804">
                  <a:moveTo>
                    <a:pt x="827963" y="144348"/>
                  </a:moveTo>
                  <a:lnTo>
                    <a:pt x="816864" y="102895"/>
                  </a:lnTo>
                  <a:lnTo>
                    <a:pt x="793483" y="66408"/>
                  </a:lnTo>
                  <a:lnTo>
                    <a:pt x="758672" y="38061"/>
                  </a:lnTo>
                  <a:lnTo>
                    <a:pt x="740130" y="29692"/>
                  </a:lnTo>
                  <a:lnTo>
                    <a:pt x="773176" y="67094"/>
                  </a:lnTo>
                  <a:lnTo>
                    <a:pt x="790879" y="112547"/>
                  </a:lnTo>
                  <a:lnTo>
                    <a:pt x="791895" y="161480"/>
                  </a:lnTo>
                  <a:lnTo>
                    <a:pt x="774915" y="209346"/>
                  </a:lnTo>
                  <a:lnTo>
                    <a:pt x="741959" y="247954"/>
                  </a:lnTo>
                  <a:lnTo>
                    <a:pt x="699071" y="271526"/>
                  </a:lnTo>
                  <a:lnTo>
                    <a:pt x="650862" y="278917"/>
                  </a:lnTo>
                  <a:lnTo>
                    <a:pt x="601954" y="268998"/>
                  </a:lnTo>
                  <a:lnTo>
                    <a:pt x="612482" y="277431"/>
                  </a:lnTo>
                  <a:lnTo>
                    <a:pt x="618490" y="280885"/>
                  </a:lnTo>
                  <a:lnTo>
                    <a:pt x="660438" y="296849"/>
                  </a:lnTo>
                  <a:lnTo>
                    <a:pt x="703719" y="298856"/>
                  </a:lnTo>
                  <a:lnTo>
                    <a:pt x="745172" y="287756"/>
                  </a:lnTo>
                  <a:lnTo>
                    <a:pt x="781646" y="264375"/>
                  </a:lnTo>
                  <a:lnTo>
                    <a:pt x="809993" y="229577"/>
                  </a:lnTo>
                  <a:lnTo>
                    <a:pt x="825957" y="187629"/>
                  </a:lnTo>
                  <a:lnTo>
                    <a:pt x="827963" y="144348"/>
                  </a:lnTo>
                  <a:close/>
                </a:path>
                <a:path w="1499870" h="344804">
                  <a:moveTo>
                    <a:pt x="1022121" y="263207"/>
                  </a:moveTo>
                  <a:lnTo>
                    <a:pt x="906424" y="263207"/>
                  </a:lnTo>
                  <a:lnTo>
                    <a:pt x="906424" y="40957"/>
                  </a:lnTo>
                  <a:lnTo>
                    <a:pt x="860386" y="40957"/>
                  </a:lnTo>
                  <a:lnTo>
                    <a:pt x="860386" y="263207"/>
                  </a:lnTo>
                  <a:lnTo>
                    <a:pt x="860386" y="303847"/>
                  </a:lnTo>
                  <a:lnTo>
                    <a:pt x="1022121" y="303847"/>
                  </a:lnTo>
                  <a:lnTo>
                    <a:pt x="1022121" y="263207"/>
                  </a:lnTo>
                  <a:close/>
                </a:path>
                <a:path w="1499870" h="344804">
                  <a:moveTo>
                    <a:pt x="1282750" y="249148"/>
                  </a:moveTo>
                  <a:lnTo>
                    <a:pt x="1243380" y="229463"/>
                  </a:lnTo>
                  <a:lnTo>
                    <a:pt x="1231684" y="244551"/>
                  </a:lnTo>
                  <a:lnTo>
                    <a:pt x="1216088" y="256654"/>
                  </a:lnTo>
                  <a:lnTo>
                    <a:pt x="1197622" y="264693"/>
                  </a:lnTo>
                  <a:lnTo>
                    <a:pt x="1177251" y="267614"/>
                  </a:lnTo>
                  <a:lnTo>
                    <a:pt x="1141209" y="260489"/>
                  </a:lnTo>
                  <a:lnTo>
                    <a:pt x="1112532" y="240715"/>
                  </a:lnTo>
                  <a:lnTo>
                    <a:pt x="1093609" y="210680"/>
                  </a:lnTo>
                  <a:lnTo>
                    <a:pt x="1086764" y="172783"/>
                  </a:lnTo>
                  <a:lnTo>
                    <a:pt x="1093609" y="134543"/>
                  </a:lnTo>
                  <a:lnTo>
                    <a:pt x="1112532" y="104533"/>
                  </a:lnTo>
                  <a:lnTo>
                    <a:pt x="1141209" y="84937"/>
                  </a:lnTo>
                  <a:lnTo>
                    <a:pt x="1177251" y="77927"/>
                  </a:lnTo>
                  <a:lnTo>
                    <a:pt x="1197622" y="80784"/>
                  </a:lnTo>
                  <a:lnTo>
                    <a:pt x="1216088" y="88747"/>
                  </a:lnTo>
                  <a:lnTo>
                    <a:pt x="1231684" y="100850"/>
                  </a:lnTo>
                  <a:lnTo>
                    <a:pt x="1243380" y="116116"/>
                  </a:lnTo>
                  <a:lnTo>
                    <a:pt x="1282331" y="95656"/>
                  </a:lnTo>
                  <a:lnTo>
                    <a:pt x="1265224" y="73202"/>
                  </a:lnTo>
                  <a:lnTo>
                    <a:pt x="1242364" y="54521"/>
                  </a:lnTo>
                  <a:lnTo>
                    <a:pt x="1213231" y="41744"/>
                  </a:lnTo>
                  <a:lnTo>
                    <a:pt x="1177251" y="37007"/>
                  </a:lnTo>
                  <a:lnTo>
                    <a:pt x="1133170" y="43345"/>
                  </a:lnTo>
                  <a:lnTo>
                    <a:pt x="1095298" y="61455"/>
                  </a:lnTo>
                  <a:lnTo>
                    <a:pt x="1065695" y="89966"/>
                  </a:lnTo>
                  <a:lnTo>
                    <a:pt x="1046429" y="127533"/>
                  </a:lnTo>
                  <a:lnTo>
                    <a:pt x="1039545" y="172783"/>
                  </a:lnTo>
                  <a:lnTo>
                    <a:pt x="1046429" y="217881"/>
                  </a:lnTo>
                  <a:lnTo>
                    <a:pt x="1065695" y="255409"/>
                  </a:lnTo>
                  <a:lnTo>
                    <a:pt x="1095298" y="283984"/>
                  </a:lnTo>
                  <a:lnTo>
                    <a:pt x="1133170" y="302158"/>
                  </a:lnTo>
                  <a:lnTo>
                    <a:pt x="1177251" y="308533"/>
                  </a:lnTo>
                  <a:lnTo>
                    <a:pt x="1213180" y="303682"/>
                  </a:lnTo>
                  <a:lnTo>
                    <a:pt x="1242263" y="290639"/>
                  </a:lnTo>
                  <a:lnTo>
                    <a:pt x="1265212" y="271703"/>
                  </a:lnTo>
                  <a:lnTo>
                    <a:pt x="1282750" y="249148"/>
                  </a:lnTo>
                  <a:close/>
                </a:path>
                <a:path w="1499870" h="344804">
                  <a:moveTo>
                    <a:pt x="1499349" y="40957"/>
                  </a:moveTo>
                  <a:lnTo>
                    <a:pt x="1319466" y="40957"/>
                  </a:lnTo>
                  <a:lnTo>
                    <a:pt x="1319466" y="81597"/>
                  </a:lnTo>
                  <a:lnTo>
                    <a:pt x="1319466" y="150177"/>
                  </a:lnTo>
                  <a:lnTo>
                    <a:pt x="1319466" y="189547"/>
                  </a:lnTo>
                  <a:lnTo>
                    <a:pt x="1319466" y="263207"/>
                  </a:lnTo>
                  <a:lnTo>
                    <a:pt x="1319466" y="303847"/>
                  </a:lnTo>
                  <a:lnTo>
                    <a:pt x="1499349" y="303847"/>
                  </a:lnTo>
                  <a:lnTo>
                    <a:pt x="1499349" y="263207"/>
                  </a:lnTo>
                  <a:lnTo>
                    <a:pt x="1365542" y="263207"/>
                  </a:lnTo>
                  <a:lnTo>
                    <a:pt x="1365542" y="189547"/>
                  </a:lnTo>
                  <a:lnTo>
                    <a:pt x="1496593" y="189547"/>
                  </a:lnTo>
                  <a:lnTo>
                    <a:pt x="1496593" y="150177"/>
                  </a:lnTo>
                  <a:lnTo>
                    <a:pt x="1365542" y="150177"/>
                  </a:lnTo>
                  <a:lnTo>
                    <a:pt x="1365542" y="81597"/>
                  </a:lnTo>
                  <a:lnTo>
                    <a:pt x="1499349" y="81597"/>
                  </a:lnTo>
                  <a:lnTo>
                    <a:pt x="1499349" y="40957"/>
                  </a:lnTo>
                  <a:close/>
                </a:path>
              </a:pathLst>
            </a:custGeom>
            <a:solidFill>
              <a:srgbClr val="FFFFFF"/>
            </a:solidFill>
          </p:spPr>
          <p:txBody>
            <a:bodyPr wrap="square" lIns="0" tIns="0" rIns="0" bIns="0" rtlCol="0"/>
            <a:lstStyle/>
            <a:p>
              <a:endParaRPr sz="1092"/>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1DE18-1E45-666A-B7E4-2D78CE15D3FB}"/>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6A998E96-5894-E8B1-32D6-01543ABA0D4B}"/>
              </a:ext>
            </a:extLst>
          </p:cNvPr>
          <p:cNvSpPr/>
          <p:nvPr/>
        </p:nvSpPr>
        <p:spPr>
          <a:xfrm>
            <a:off x="0" y="1"/>
            <a:ext cx="12192000" cy="3710866"/>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964C6002-5F6D-DDAD-9594-5640134E7A08}"/>
              </a:ext>
            </a:extLst>
          </p:cNvPr>
          <p:cNvSpPr>
            <a:spLocks noGrp="1"/>
          </p:cNvSpPr>
          <p:nvPr>
            <p:ph type="ctrTitle"/>
          </p:nvPr>
        </p:nvSpPr>
        <p:spPr>
          <a:xfrm>
            <a:off x="254643" y="1041399"/>
            <a:ext cx="11563109" cy="2387601"/>
          </a:xfrm>
        </p:spPr>
        <p:txBody>
          <a:bodyPr>
            <a:normAutofit fontScale="90000"/>
          </a:bodyPr>
          <a:lstStyle/>
          <a:p>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Aktuální stav podle jednotlivých typů insolvenčních řízení</a:t>
            </a:r>
            <a:endParaRPr lang="cs-CZ" sz="5000" b="1" dirty="0">
              <a:solidFill>
                <a:schemeClr val="bg1"/>
              </a:solidFill>
              <a:latin typeface="Work Sans" pitchFamily="2" charset="-18"/>
            </a:endParaRPr>
          </a:p>
        </p:txBody>
      </p:sp>
      <p:pic>
        <p:nvPicPr>
          <p:cNvPr id="5" name="Obrázek 4">
            <a:extLst>
              <a:ext uri="{FF2B5EF4-FFF2-40B4-BE49-F238E27FC236}">
                <a16:creationId xmlns:a16="http://schemas.microsoft.com/office/drawing/2014/main" id="{28E64271-FFD2-35EA-5375-C3D8E5FBF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1" y="5633603"/>
            <a:ext cx="3655778" cy="649916"/>
          </a:xfrm>
          <a:prstGeom prst="rect">
            <a:avLst/>
          </a:prstGeom>
        </p:spPr>
      </p:pic>
    </p:spTree>
    <p:extLst>
      <p:ext uri="{BB962C8B-B14F-4D97-AF65-F5344CB8AC3E}">
        <p14:creationId xmlns:p14="http://schemas.microsoft.com/office/powerpoint/2010/main" val="3020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E93FD43-FB39-A1BC-CBC3-1B6C42A03627}"/>
              </a:ext>
            </a:extLst>
          </p:cNvPr>
          <p:cNvSpPr/>
          <p:nvPr/>
        </p:nvSpPr>
        <p:spPr>
          <a:xfrm>
            <a:off x="0" y="1"/>
            <a:ext cx="12192000" cy="169068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2" name="Nadpis 1">
            <a:extLst>
              <a:ext uri="{FF2B5EF4-FFF2-40B4-BE49-F238E27FC236}">
                <a16:creationId xmlns:a16="http://schemas.microsoft.com/office/drawing/2014/main" id="{5B65C6A3-5CD3-9597-2D36-ECD3661B333A}"/>
              </a:ext>
            </a:extLst>
          </p:cNvPr>
          <p:cNvSpPr>
            <a:spLocks noGrp="1"/>
          </p:cNvSpPr>
          <p:nvPr>
            <p:ph type="title"/>
          </p:nvPr>
        </p:nvSpPr>
        <p:spPr/>
        <p:txBody>
          <a:bodyPr/>
          <a:lstStyle/>
          <a:p>
            <a:r>
              <a:rPr lang="cs-CZ" dirty="0">
                <a:solidFill>
                  <a:schemeClr val="bg1"/>
                </a:solidFill>
                <a:latin typeface="Work Sans" pitchFamily="2" charset="-18"/>
              </a:rPr>
              <a:t>Insolvenční řízení</a:t>
            </a:r>
          </a:p>
        </p:txBody>
      </p:sp>
      <p:sp>
        <p:nvSpPr>
          <p:cNvPr id="3" name="Zástupný obsah 2">
            <a:extLst>
              <a:ext uri="{FF2B5EF4-FFF2-40B4-BE49-F238E27FC236}">
                <a16:creationId xmlns:a16="http://schemas.microsoft.com/office/drawing/2014/main" id="{61234BA8-EBF0-F0FC-FD8B-BFB617D35374}"/>
              </a:ext>
            </a:extLst>
          </p:cNvPr>
          <p:cNvSpPr>
            <a:spLocks noGrp="1"/>
          </p:cNvSpPr>
          <p:nvPr>
            <p:ph idx="1"/>
          </p:nvPr>
        </p:nvSpPr>
        <p:spPr>
          <a:xfrm>
            <a:off x="430576" y="1902743"/>
            <a:ext cx="6377848" cy="4351338"/>
          </a:xfrm>
        </p:spPr>
        <p:txBody>
          <a:bodyPr>
            <a:normAutofit fontScale="92500" lnSpcReduction="20000"/>
          </a:bodyPr>
          <a:lstStyle/>
          <a:p>
            <a:pPr marL="0" indent="0">
              <a:buNone/>
            </a:pPr>
            <a:r>
              <a:rPr lang="cs-CZ" sz="1900" b="1" i="0" cap="all" dirty="0">
                <a:effectLst/>
                <a:latin typeface="Work Sans" pitchFamily="2" charset="-18"/>
              </a:rPr>
              <a:t>CO JE INSOLVENČNÍ ŘÍZENÍ?</a:t>
            </a:r>
          </a:p>
          <a:p>
            <a:pPr marL="0" lvl="0" indent="0">
              <a:lnSpc>
                <a:spcPct val="107000"/>
              </a:lnSpc>
              <a:spcAft>
                <a:spcPts val="800"/>
              </a:spcAft>
              <a:buNone/>
              <a:tabLst>
                <a:tab pos="457200" algn="l"/>
              </a:tabLst>
            </a:pPr>
            <a:r>
              <a:rPr lang="cs-CZ" sz="1400" b="1" i="1" kern="100" dirty="0">
                <a:effectLst/>
                <a:latin typeface="Work Sans" pitchFamily="2" charset="-18"/>
                <a:ea typeface="Calibri" panose="020F0502020204030204" pitchFamily="34" charset="0"/>
                <a:cs typeface="Times New Roman" panose="02020603050405020304" pitchFamily="18" charset="0"/>
              </a:rPr>
              <a:t>Insolvenční řízení je soudní proces, ve kterém se řeší závazky dlužníka vůči jeho věřitelům s cílem překonat nepříznivou ekonomickou situaci (sanační způsob) nebo z ní vyvodit nezbytné důsledky (likvidační způsob). </a:t>
            </a:r>
            <a:endParaRPr lang="cs-CZ" sz="1400" kern="100" dirty="0">
              <a:effectLst/>
              <a:latin typeface="Work Sans" pitchFamily="2" charset="-18"/>
              <a:ea typeface="Calibri" panose="020F0502020204030204" pitchFamily="34" charset="0"/>
              <a:cs typeface="Times New Roman" panose="02020603050405020304" pitchFamily="18" charset="0"/>
            </a:endParaRPr>
          </a:p>
          <a:p>
            <a:pPr marL="0" indent="0">
              <a:lnSpc>
                <a:spcPct val="107000"/>
              </a:lnSpc>
              <a:spcAft>
                <a:spcPts val="800"/>
              </a:spcAft>
              <a:buNone/>
              <a:tabLst>
                <a:tab pos="457200" algn="l"/>
              </a:tabLst>
            </a:pPr>
            <a:r>
              <a:rPr lang="cs-CZ" sz="1400" kern="100" dirty="0">
                <a:effectLst/>
                <a:latin typeface="Work Sans" pitchFamily="2" charset="-18"/>
                <a:ea typeface="Calibri" panose="020F0502020204030204" pitchFamily="34" charset="0"/>
                <a:cs typeface="Times New Roman" panose="02020603050405020304" pitchFamily="18" charset="0"/>
              </a:rPr>
              <a:t>Pravidla insolvenčního řízení stanoví zákon č. 182/2006 Sb., z</a:t>
            </a:r>
            <a:r>
              <a:rPr lang="pl-PL" sz="1400" kern="100" dirty="0">
                <a:effectLst/>
                <a:latin typeface="Work Sans" pitchFamily="2" charset="-18"/>
                <a:ea typeface="Calibri" panose="020F0502020204030204" pitchFamily="34" charset="0"/>
                <a:cs typeface="Times New Roman" panose="02020603050405020304" pitchFamily="18" charset="0"/>
              </a:rPr>
              <a:t>ákon o úpadku a způsobech jeho řešení (</a:t>
            </a:r>
            <a:r>
              <a:rPr lang="cs-CZ" sz="1400" kern="100" dirty="0">
                <a:effectLst/>
                <a:latin typeface="Work Sans" pitchFamily="2" charset="-18"/>
                <a:ea typeface="Calibri" panose="020F0502020204030204" pitchFamily="34" charset="0"/>
                <a:cs typeface="Times New Roman" panose="02020603050405020304" pitchFamily="18" charset="0"/>
              </a:rPr>
              <a:t>insolvenční zákon</a:t>
            </a:r>
            <a:r>
              <a:rPr lang="cs-CZ" sz="1400" kern="100" dirty="0">
                <a:latin typeface="Work Sans" pitchFamily="2" charset="-18"/>
                <a:ea typeface="Calibri" panose="020F0502020204030204" pitchFamily="34" charset="0"/>
                <a:cs typeface="Times New Roman" panose="02020603050405020304" pitchFamily="18" charset="0"/>
              </a:rPr>
              <a:t>). Administrátorem insolvenčního řízení je insolvenční správce. Na průběh insolvence dohlíží insolvenční soud.</a:t>
            </a:r>
          </a:p>
          <a:p>
            <a:pPr marL="0" lvl="0" indent="0">
              <a:lnSpc>
                <a:spcPct val="107000"/>
              </a:lnSpc>
              <a:spcAft>
                <a:spcPts val="800"/>
              </a:spcAft>
              <a:buNone/>
              <a:tabLst>
                <a:tab pos="457200" algn="l"/>
              </a:tabLst>
            </a:pPr>
            <a:r>
              <a:rPr lang="cs-CZ" sz="1900" b="1" cap="all" dirty="0">
                <a:latin typeface="Work Sans" pitchFamily="2" charset="-18"/>
              </a:rPr>
              <a:t>Co zákon upravuje?  </a:t>
            </a:r>
          </a:p>
          <a:p>
            <a:pPr marL="0" indent="0">
              <a:lnSpc>
                <a:spcPct val="107000"/>
              </a:lnSpc>
              <a:spcAft>
                <a:spcPts val="800"/>
              </a:spcAft>
              <a:buNone/>
              <a:tabLst>
                <a:tab pos="457200" algn="l"/>
              </a:tabLst>
            </a:pPr>
            <a:r>
              <a:rPr lang="cs-CZ" sz="1400" kern="100" dirty="0">
                <a:effectLst/>
                <a:latin typeface="Work Sans" pitchFamily="2" charset="-18"/>
                <a:ea typeface="Calibri" panose="020F0502020204030204" pitchFamily="34" charset="0"/>
                <a:cs typeface="Times New Roman" panose="02020603050405020304" pitchFamily="18" charset="0"/>
              </a:rPr>
              <a:t>Řešení úpadku dlužníka tak, aby došlo k uspořádání majetkových vztahů k osobám dotčeným dlužníkovým úpadkem a k co nejvyššímu a zásadně poměrnému uspokojení dlužníkových věřitelů. Zároveň zákon upravuje oddlužení dlužníka. </a:t>
            </a:r>
          </a:p>
          <a:p>
            <a:pPr marL="0" indent="0">
              <a:lnSpc>
                <a:spcPct val="107000"/>
              </a:lnSpc>
              <a:spcAft>
                <a:spcPts val="800"/>
              </a:spcAft>
              <a:buNone/>
              <a:tabLst>
                <a:tab pos="457200" algn="l"/>
              </a:tabLst>
            </a:pPr>
            <a:r>
              <a:rPr lang="cs-CZ" sz="1900" b="1" cap="all" dirty="0">
                <a:latin typeface="Work Sans" pitchFamily="2" charset="-18"/>
              </a:rPr>
              <a:t>Kdy je dlužník v úpadku? </a:t>
            </a:r>
          </a:p>
          <a:p>
            <a:pPr marL="0" lvl="0" indent="0">
              <a:lnSpc>
                <a:spcPct val="107000"/>
              </a:lnSpc>
              <a:spcAft>
                <a:spcPts val="800"/>
              </a:spcAft>
              <a:buNone/>
              <a:tabLst>
                <a:tab pos="457200" algn="l"/>
              </a:tabLst>
            </a:pPr>
            <a:r>
              <a:rPr lang="cs-CZ" sz="1400" kern="100" dirty="0">
                <a:effectLst/>
                <a:latin typeface="Work Sans" pitchFamily="2" charset="-18"/>
                <a:ea typeface="Calibri" panose="020F0502020204030204" pitchFamily="34" charset="0"/>
                <a:cs typeface="Times New Roman" panose="02020603050405020304" pitchFamily="18" charset="0"/>
              </a:rPr>
              <a:t>Dlužník je v úpadku, pokud má více věřitelů, peněžité závazky po lhůtě splatnosti déle než 30 dnů a není schopen tyto závazky plnit. </a:t>
            </a:r>
          </a:p>
        </p:txBody>
      </p:sp>
      <p:sp>
        <p:nvSpPr>
          <p:cNvPr id="5" name="Zástupný obsah 2">
            <a:extLst>
              <a:ext uri="{FF2B5EF4-FFF2-40B4-BE49-F238E27FC236}">
                <a16:creationId xmlns:a16="http://schemas.microsoft.com/office/drawing/2014/main" id="{49A0CCA0-D2F6-9DDB-64D7-811D180CBF48}"/>
              </a:ext>
            </a:extLst>
          </p:cNvPr>
          <p:cNvSpPr txBox="1">
            <a:spLocks/>
          </p:cNvSpPr>
          <p:nvPr/>
        </p:nvSpPr>
        <p:spPr>
          <a:xfrm>
            <a:off x="7312446" y="1902743"/>
            <a:ext cx="444897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800" b="1" cap="all" dirty="0">
                <a:solidFill>
                  <a:srgbClr val="0070C0"/>
                </a:solidFill>
                <a:latin typeface="Work Sans" pitchFamily="2" charset="-18"/>
              </a:rPr>
              <a:t>Insolvence nejsou exekuce</a:t>
            </a:r>
          </a:p>
          <a:p>
            <a:pPr marL="0" indent="0">
              <a:buNone/>
            </a:pPr>
            <a:endParaRPr lang="cs-CZ" sz="1800" b="1" cap="all" dirty="0">
              <a:solidFill>
                <a:srgbClr val="0070C0"/>
              </a:solidFill>
              <a:latin typeface="Work Sans" pitchFamily="2" charset="-18"/>
            </a:endParaRPr>
          </a:p>
          <a:p>
            <a:pPr marL="0" indent="0">
              <a:buNone/>
            </a:pPr>
            <a:r>
              <a:rPr lang="cs-CZ" sz="1800" b="1" cap="all" dirty="0">
                <a:latin typeface="Work Sans" pitchFamily="2" charset="-18"/>
              </a:rPr>
              <a:t>Exekuce</a:t>
            </a:r>
          </a:p>
          <a:p>
            <a:pPr marL="0" indent="0">
              <a:buNone/>
            </a:pPr>
            <a:r>
              <a:rPr lang="cs-CZ" sz="1300" dirty="0">
                <a:latin typeface="Work Sans" pitchFamily="2" charset="-18"/>
              </a:rPr>
              <a:t>Proces zabavení (obstavení) majetku za účelem vymožení hmotné pohledávky.</a:t>
            </a:r>
          </a:p>
          <a:p>
            <a:pPr marL="0" indent="0">
              <a:buNone/>
            </a:pPr>
            <a:r>
              <a:rPr lang="cs-CZ" sz="1300" b="0" i="0" dirty="0">
                <a:effectLst/>
                <a:latin typeface="Work Sans" pitchFamily="2" charset="-18"/>
              </a:rPr>
              <a:t>V exekuci se každý jednotlivý věřitel, prostřednictvím soudního exekutora, snaží o uspokojení své pohledávky za dlužníkem. </a:t>
            </a:r>
          </a:p>
          <a:p>
            <a:pPr marL="0" indent="0">
              <a:buNone/>
            </a:pPr>
            <a:r>
              <a:rPr lang="cs-CZ" sz="1300" b="0" i="0" dirty="0">
                <a:effectLst/>
                <a:latin typeface="Work Sans" pitchFamily="2" charset="-18"/>
              </a:rPr>
              <a:t>Pokud má dlužník více věřitelů a více závazků, uspokojují se postupně, podle pořadí exekuce. Věřitelé s mladší exekucí jsou uspokojeni až poté, kdy je zcela uspokojen věřitel se starší exekucí, případně nejsou uspokojeni vůbec. </a:t>
            </a:r>
          </a:p>
          <a:p>
            <a:pPr marL="0" indent="0">
              <a:buNone/>
            </a:pPr>
            <a:r>
              <a:rPr lang="cs-CZ" sz="1300" b="0" i="0" dirty="0">
                <a:effectLst/>
                <a:latin typeface="Work Sans" pitchFamily="2" charset="-18"/>
              </a:rPr>
              <a:t>Evidenci exekucí vede Exekutorská komora ČR.</a:t>
            </a:r>
          </a:p>
          <a:p>
            <a:pPr marL="0" indent="0">
              <a:buNone/>
            </a:pPr>
            <a:endParaRPr lang="cs-CZ" sz="1300" dirty="0">
              <a:latin typeface="Work Sans" pitchFamily="2" charset="-18"/>
            </a:endParaRPr>
          </a:p>
          <a:p>
            <a:pPr marL="0" indent="0">
              <a:buNone/>
            </a:pPr>
            <a:r>
              <a:rPr lang="cs-CZ" sz="1800" b="1" cap="all" dirty="0">
                <a:latin typeface="Work Sans" pitchFamily="2" charset="-18"/>
              </a:rPr>
              <a:t>INSOLVENCE</a:t>
            </a:r>
          </a:p>
          <a:p>
            <a:pPr marL="0" indent="0">
              <a:buNone/>
            </a:pPr>
            <a:r>
              <a:rPr lang="cs-CZ" sz="1300" dirty="0">
                <a:latin typeface="Work Sans" pitchFamily="2" charset="-18"/>
              </a:rPr>
              <a:t>Insolvence je neschopnost dlužníka splácet své závazky. </a:t>
            </a:r>
          </a:p>
        </p:txBody>
      </p:sp>
    </p:spTree>
    <p:extLst>
      <p:ext uri="{BB962C8B-B14F-4D97-AF65-F5344CB8AC3E}">
        <p14:creationId xmlns:p14="http://schemas.microsoft.com/office/powerpoint/2010/main" val="69132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E93FD43-FB39-A1BC-CBC3-1B6C42A03627}"/>
              </a:ext>
            </a:extLst>
          </p:cNvPr>
          <p:cNvSpPr/>
          <p:nvPr/>
        </p:nvSpPr>
        <p:spPr>
          <a:xfrm>
            <a:off x="0" y="1"/>
            <a:ext cx="12192000" cy="169068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2" name="Nadpis 1">
            <a:extLst>
              <a:ext uri="{FF2B5EF4-FFF2-40B4-BE49-F238E27FC236}">
                <a16:creationId xmlns:a16="http://schemas.microsoft.com/office/drawing/2014/main" id="{5B65C6A3-5CD3-9597-2D36-ECD3661B333A}"/>
              </a:ext>
            </a:extLst>
          </p:cNvPr>
          <p:cNvSpPr>
            <a:spLocks noGrp="1"/>
          </p:cNvSpPr>
          <p:nvPr>
            <p:ph type="title"/>
          </p:nvPr>
        </p:nvSpPr>
        <p:spPr/>
        <p:txBody>
          <a:bodyPr>
            <a:normAutofit fontScale="90000"/>
          </a:bodyPr>
          <a:lstStyle/>
          <a:p>
            <a:r>
              <a:rPr lang="cs-CZ" dirty="0">
                <a:solidFill>
                  <a:schemeClr val="bg1"/>
                </a:solidFill>
                <a:latin typeface="Work Sans" pitchFamily="2" charset="-18"/>
              </a:rPr>
              <a:t>Typy insolvenčního řízení</a:t>
            </a:r>
            <a:br>
              <a:rPr lang="cs-CZ" dirty="0">
                <a:solidFill>
                  <a:schemeClr val="bg1"/>
                </a:solidFill>
                <a:latin typeface="Work Sans" pitchFamily="2" charset="-18"/>
              </a:rPr>
            </a:br>
            <a:r>
              <a:rPr lang="cs-CZ" dirty="0">
                <a:solidFill>
                  <a:schemeClr val="bg1"/>
                </a:solidFill>
                <a:latin typeface="Work Sans" pitchFamily="2" charset="-18"/>
              </a:rPr>
              <a:t>aneb způsob řešení dlužníkova úpadku</a:t>
            </a:r>
          </a:p>
        </p:txBody>
      </p:sp>
      <p:sp>
        <p:nvSpPr>
          <p:cNvPr id="3" name="Zástupný obsah 2">
            <a:extLst>
              <a:ext uri="{FF2B5EF4-FFF2-40B4-BE49-F238E27FC236}">
                <a16:creationId xmlns:a16="http://schemas.microsoft.com/office/drawing/2014/main" id="{61234BA8-EBF0-F0FC-FD8B-BFB617D35374}"/>
              </a:ext>
            </a:extLst>
          </p:cNvPr>
          <p:cNvSpPr>
            <a:spLocks noGrp="1"/>
          </p:cNvSpPr>
          <p:nvPr>
            <p:ph idx="1"/>
          </p:nvPr>
        </p:nvSpPr>
        <p:spPr>
          <a:xfrm>
            <a:off x="233192" y="1781556"/>
            <a:ext cx="9319350" cy="4711319"/>
          </a:xfrm>
        </p:spPr>
        <p:txBody>
          <a:bodyPr>
            <a:normAutofit fontScale="32500" lnSpcReduction="20000"/>
          </a:bodyPr>
          <a:lstStyle/>
          <a:p>
            <a:pPr marL="0" indent="0">
              <a:lnSpc>
                <a:spcPct val="120000"/>
              </a:lnSpc>
              <a:spcAft>
                <a:spcPts val="600"/>
              </a:spcAft>
              <a:buSzPts val="1000"/>
              <a:buNone/>
              <a:tabLst>
                <a:tab pos="457200" algn="l"/>
              </a:tabLst>
            </a:pPr>
            <a:r>
              <a:rPr lang="cs-CZ" sz="5600" b="1" kern="100" dirty="0">
                <a:latin typeface="Work Sans" pitchFamily="2" charset="-18"/>
                <a:cs typeface="Times New Roman" panose="02020603050405020304" pitchFamily="18" charset="0"/>
              </a:rPr>
              <a:t>KONKURZ</a:t>
            </a:r>
          </a:p>
          <a:p>
            <a:pPr marL="0" indent="0">
              <a:lnSpc>
                <a:spcPct val="120000"/>
              </a:lnSpc>
              <a:spcAft>
                <a:spcPts val="600"/>
              </a:spcAft>
              <a:buNone/>
            </a:pPr>
            <a:r>
              <a:rPr lang="cs-CZ" sz="4800" kern="100" dirty="0">
                <a:effectLst/>
                <a:latin typeface="Work Sans" pitchFamily="2" charset="-18"/>
                <a:ea typeface="Calibri" panose="020F0502020204030204" pitchFamily="34" charset="0"/>
                <a:cs typeface="Times New Roman" panose="02020603050405020304" pitchFamily="18" charset="0"/>
              </a:rPr>
              <a:t>V konkurzu fyzické nebo právnické osoby insolvenční správce zpeněží veškerý majetek a poměrně uspokojí dluhy vůči věřitelům. Po skončení konkurzu právnická osoba neobnoví svoji činnost a je vymazána z obchodního rejstříku. Po skončení konkurzu fyzické osoby spotřebitele či podnikatele neuhrazené dluhy bez dalšího nezanikají. Statistiky publikujeme v rozdělení na konkurzy občanů, konkurzy živnostníků a konkurzy firem. </a:t>
            </a:r>
          </a:p>
          <a:p>
            <a:pPr marL="0" indent="0">
              <a:lnSpc>
                <a:spcPct val="120000"/>
              </a:lnSpc>
              <a:spcAft>
                <a:spcPts val="600"/>
              </a:spcAft>
              <a:buSzPts val="1000"/>
              <a:buNone/>
              <a:tabLst>
                <a:tab pos="457200" algn="l"/>
              </a:tabLst>
            </a:pPr>
            <a:r>
              <a:rPr lang="cs-CZ" sz="5600" b="1" kern="100" dirty="0">
                <a:latin typeface="Work Sans" pitchFamily="2" charset="-18"/>
                <a:cs typeface="Times New Roman" panose="02020603050405020304" pitchFamily="18" charset="0"/>
              </a:rPr>
              <a:t>REORGANIZACE</a:t>
            </a:r>
          </a:p>
          <a:p>
            <a:pPr marL="0" indent="0">
              <a:lnSpc>
                <a:spcPct val="120000"/>
              </a:lnSpc>
              <a:spcAft>
                <a:spcPts val="600"/>
              </a:spcAft>
              <a:buNone/>
              <a:tabLst>
                <a:tab pos="457200" algn="l"/>
              </a:tabLst>
            </a:pPr>
            <a:r>
              <a:rPr lang="cs-CZ" sz="4800" kern="100" dirty="0">
                <a:effectLst/>
                <a:latin typeface="Work Sans" pitchFamily="2" charset="-18"/>
                <a:ea typeface="Calibri" panose="020F0502020204030204" pitchFamily="34" charset="0"/>
                <a:cs typeface="Times New Roman" panose="02020603050405020304" pitchFamily="18" charset="0"/>
              </a:rPr>
              <a:t>Reorganizace je alternativním způsobem řešení úpadku dlužníka – podnikatele, jestliže jeho celkový obrat dosáhl částku alespoň 50 mil. Kč, nebo zaměstnává-li nejméně 50 zaměstnanců. Cílem je ozdravit hospodaření dlužníkova podniku takovým způsobem, aby mohl postupně uspokojovat pohledávky věřitelů. Reorganizace podnikatele probíhá při zachování provozu podniku s přijetím restrukturalizačních opatření. Zbytek dluhu zaniká.</a:t>
            </a:r>
          </a:p>
        </p:txBody>
      </p:sp>
      <p:sp>
        <p:nvSpPr>
          <p:cNvPr id="5" name="Zástupný obsah 2">
            <a:extLst>
              <a:ext uri="{FF2B5EF4-FFF2-40B4-BE49-F238E27FC236}">
                <a16:creationId xmlns:a16="http://schemas.microsoft.com/office/drawing/2014/main" id="{9B663E87-5805-0D20-561F-949A3410C1E3}"/>
              </a:ext>
            </a:extLst>
          </p:cNvPr>
          <p:cNvSpPr txBox="1">
            <a:spLocks/>
          </p:cNvSpPr>
          <p:nvPr/>
        </p:nvSpPr>
        <p:spPr>
          <a:xfrm>
            <a:off x="9552542" y="2475619"/>
            <a:ext cx="2507254" cy="304383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SzPts val="1000"/>
              <a:buFont typeface="Arial" panose="020B0604020202020204" pitchFamily="34" charset="0"/>
              <a:buNone/>
              <a:tabLst>
                <a:tab pos="457200" algn="l"/>
              </a:tabLst>
            </a:pP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Úpadek dlužníka lze řešit </a:t>
            </a:r>
            <a:r>
              <a:rPr lang="cs-CZ" sz="5600" b="1" kern="100" dirty="0">
                <a:solidFill>
                  <a:srgbClr val="0070C0"/>
                </a:solidFill>
                <a:latin typeface="Work Sans" pitchFamily="2" charset="-18"/>
                <a:ea typeface="Calibri" panose="020F0502020204030204" pitchFamily="34" charset="0"/>
                <a:cs typeface="Times New Roman" panose="02020603050405020304" pitchFamily="18" charset="0"/>
              </a:rPr>
              <a:t>sanační formou</a:t>
            </a: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 což je oddlužení a reorganizace, nebo </a:t>
            </a:r>
            <a:r>
              <a:rPr lang="cs-CZ" sz="5600" b="1" kern="100" dirty="0">
                <a:solidFill>
                  <a:srgbClr val="0070C0"/>
                </a:solidFill>
                <a:latin typeface="Work Sans" pitchFamily="2" charset="-18"/>
                <a:ea typeface="Calibri" panose="020F0502020204030204" pitchFamily="34" charset="0"/>
                <a:cs typeface="Times New Roman" panose="02020603050405020304" pitchFamily="18" charset="0"/>
              </a:rPr>
              <a:t>likvidační formou</a:t>
            </a: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 což je konkurz. </a:t>
            </a:r>
          </a:p>
          <a:p>
            <a:pPr marL="0" indent="0">
              <a:lnSpc>
                <a:spcPct val="120000"/>
              </a:lnSpc>
              <a:spcAft>
                <a:spcPts val="600"/>
              </a:spcAft>
              <a:buSzPts val="1000"/>
              <a:buFont typeface="Arial" panose="020B0604020202020204" pitchFamily="34" charset="0"/>
              <a:buNone/>
              <a:tabLst>
                <a:tab pos="457200" algn="l"/>
              </a:tabLst>
            </a:pP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Vše v závislosti na tom, zda se jedná o fyzickou osobu – občana, živnostníka/jiného podnikatele nebo korporaci a v závislosti na velikosti podniku dlužníka.</a:t>
            </a:r>
            <a:endParaRPr lang="cs-CZ" sz="4900" kern="100" dirty="0">
              <a:solidFill>
                <a:srgbClr val="0070C0"/>
              </a:solidFill>
              <a:latin typeface="Work Sans" pitchFamily="2" charset="-18"/>
              <a:ea typeface="Calibri" panose="020F0502020204030204" pitchFamily="34" charset="0"/>
              <a:cs typeface="Times New Roman" panose="02020603050405020304" pitchFamily="18" charset="0"/>
            </a:endParaRPr>
          </a:p>
        </p:txBody>
      </p:sp>
      <p:sp>
        <p:nvSpPr>
          <p:cNvPr id="6" name="TextovéPole 5">
            <a:extLst>
              <a:ext uri="{FF2B5EF4-FFF2-40B4-BE49-F238E27FC236}">
                <a16:creationId xmlns:a16="http://schemas.microsoft.com/office/drawing/2014/main" id="{55DBCE22-DC7B-35B7-F85B-224F48CD37FB}"/>
              </a:ext>
            </a:extLst>
          </p:cNvPr>
          <p:cNvSpPr txBox="1"/>
          <p:nvPr/>
        </p:nvSpPr>
        <p:spPr>
          <a:xfrm>
            <a:off x="233192" y="5540583"/>
            <a:ext cx="11947790" cy="1527598"/>
          </a:xfrm>
          <a:prstGeom prst="rect">
            <a:avLst/>
          </a:prstGeom>
          <a:noFill/>
        </p:spPr>
        <p:txBody>
          <a:bodyPr wrap="square" rtlCol="0">
            <a:spAutoFit/>
          </a:bodyPr>
          <a:lstStyle/>
          <a:p>
            <a:pPr marL="0" indent="0">
              <a:lnSpc>
                <a:spcPct val="120000"/>
              </a:lnSpc>
              <a:spcAft>
                <a:spcPts val="600"/>
              </a:spcAft>
              <a:buSzPts val="1000"/>
              <a:buNone/>
              <a:tabLst>
                <a:tab pos="457200" algn="l"/>
              </a:tabLst>
            </a:pPr>
            <a:r>
              <a:rPr lang="cs-CZ" b="1" kern="100" dirty="0">
                <a:latin typeface="Work Sans" pitchFamily="2" charset="-18"/>
                <a:cs typeface="Times New Roman" panose="02020603050405020304" pitchFamily="18" charset="0"/>
              </a:rPr>
              <a:t>PREVENTIVNÍ RESTRUKTURALIZACE</a:t>
            </a:r>
          </a:p>
          <a:p>
            <a:pPr marL="0" indent="0">
              <a:spcAft>
                <a:spcPts val="800"/>
              </a:spcAft>
              <a:buNone/>
            </a:pPr>
            <a:r>
              <a:rPr lang="cs-CZ" sz="1600" kern="100" dirty="0">
                <a:latin typeface="Work Sans" pitchFamily="2" charset="-18"/>
                <a:cs typeface="Times New Roman" panose="02020603050405020304" pitchFamily="18" charset="0"/>
              </a:rPr>
              <a:t>Jedná se o postup, který směřuje k předejití úpadku a zachování provozuschopnosti podniku. Tento proces umožňuje podnikateli, aby upravil obchodní vztahy se svými vybranými klíčovými věřiteli a obchodními partnery a vyvaroval se tak nutnosti zahájení insolvenčního řízení.</a:t>
            </a:r>
          </a:p>
          <a:p>
            <a:endParaRPr lang="cs-CZ" sz="1200" dirty="0"/>
          </a:p>
        </p:txBody>
      </p:sp>
    </p:spTree>
    <p:extLst>
      <p:ext uri="{BB962C8B-B14F-4D97-AF65-F5344CB8AC3E}">
        <p14:creationId xmlns:p14="http://schemas.microsoft.com/office/powerpoint/2010/main" val="96051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80377-976B-176D-6B61-10EAB4B92D77}"/>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DDC2F6CD-C88C-7B03-1181-BBF3399C7610}"/>
              </a:ext>
            </a:extLst>
          </p:cNvPr>
          <p:cNvSpPr/>
          <p:nvPr/>
        </p:nvSpPr>
        <p:spPr>
          <a:xfrm>
            <a:off x="0" y="1"/>
            <a:ext cx="12192000" cy="169068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2" name="Nadpis 1">
            <a:extLst>
              <a:ext uri="{FF2B5EF4-FFF2-40B4-BE49-F238E27FC236}">
                <a16:creationId xmlns:a16="http://schemas.microsoft.com/office/drawing/2014/main" id="{29D25AF9-0857-539F-8EE7-7AACF3C17AA1}"/>
              </a:ext>
            </a:extLst>
          </p:cNvPr>
          <p:cNvSpPr>
            <a:spLocks noGrp="1"/>
          </p:cNvSpPr>
          <p:nvPr>
            <p:ph type="title"/>
          </p:nvPr>
        </p:nvSpPr>
        <p:spPr/>
        <p:txBody>
          <a:bodyPr>
            <a:normAutofit fontScale="90000"/>
          </a:bodyPr>
          <a:lstStyle/>
          <a:p>
            <a:r>
              <a:rPr lang="cs-CZ" dirty="0">
                <a:solidFill>
                  <a:schemeClr val="bg1"/>
                </a:solidFill>
                <a:latin typeface="Work Sans" pitchFamily="2" charset="-18"/>
              </a:rPr>
              <a:t>Typy insolvenčního řízení</a:t>
            </a:r>
            <a:br>
              <a:rPr lang="cs-CZ" dirty="0">
                <a:solidFill>
                  <a:schemeClr val="bg1"/>
                </a:solidFill>
                <a:latin typeface="Work Sans" pitchFamily="2" charset="-18"/>
              </a:rPr>
            </a:br>
            <a:r>
              <a:rPr lang="cs-CZ" dirty="0">
                <a:solidFill>
                  <a:schemeClr val="bg1"/>
                </a:solidFill>
                <a:latin typeface="Work Sans" pitchFamily="2" charset="-18"/>
              </a:rPr>
              <a:t>aneb způsob řešení dlužníkova úpadku</a:t>
            </a:r>
          </a:p>
        </p:txBody>
      </p:sp>
      <p:sp>
        <p:nvSpPr>
          <p:cNvPr id="3" name="Zástupný obsah 2">
            <a:extLst>
              <a:ext uri="{FF2B5EF4-FFF2-40B4-BE49-F238E27FC236}">
                <a16:creationId xmlns:a16="http://schemas.microsoft.com/office/drawing/2014/main" id="{EE1F9B73-26E4-3210-136D-639C58DD6C06}"/>
              </a:ext>
            </a:extLst>
          </p:cNvPr>
          <p:cNvSpPr>
            <a:spLocks noGrp="1"/>
          </p:cNvSpPr>
          <p:nvPr>
            <p:ph idx="1"/>
          </p:nvPr>
        </p:nvSpPr>
        <p:spPr>
          <a:xfrm>
            <a:off x="561860" y="2055812"/>
            <a:ext cx="8250715" cy="4711319"/>
          </a:xfrm>
        </p:spPr>
        <p:txBody>
          <a:bodyPr>
            <a:normAutofit fontScale="32500" lnSpcReduction="20000"/>
          </a:bodyPr>
          <a:lstStyle/>
          <a:p>
            <a:pPr marL="0" lvl="0" indent="0">
              <a:lnSpc>
                <a:spcPct val="120000"/>
              </a:lnSpc>
              <a:spcAft>
                <a:spcPts val="600"/>
              </a:spcAft>
              <a:buSzPts val="1000"/>
              <a:buNone/>
              <a:tabLst>
                <a:tab pos="457200" algn="l"/>
              </a:tabLst>
            </a:pPr>
            <a:r>
              <a:rPr lang="cs-CZ" sz="5600" b="1" kern="100" dirty="0">
                <a:effectLst/>
                <a:latin typeface="Work Sans" pitchFamily="2" charset="-18"/>
                <a:ea typeface="Calibri" panose="020F0502020204030204" pitchFamily="34" charset="0"/>
                <a:cs typeface="Times New Roman" panose="02020603050405020304" pitchFamily="18" charset="0"/>
              </a:rPr>
              <a:t>ODDLUŽENÍ</a:t>
            </a:r>
          </a:p>
          <a:p>
            <a:pPr marL="0" indent="0">
              <a:lnSpc>
                <a:spcPct val="120000"/>
              </a:lnSpc>
              <a:spcAft>
                <a:spcPts val="600"/>
              </a:spcAft>
              <a:buNone/>
              <a:tabLst>
                <a:tab pos="457200" algn="l"/>
              </a:tabLst>
            </a:pPr>
            <a:r>
              <a:rPr lang="cs-CZ" sz="4800" kern="100" dirty="0">
                <a:latin typeface="Work Sans" pitchFamily="2" charset="-18"/>
                <a:ea typeface="Calibri" panose="020F0502020204030204" pitchFamily="34" charset="0"/>
                <a:cs typeface="Times New Roman" panose="02020603050405020304" pitchFamily="18" charset="0"/>
              </a:rPr>
              <a:t>O</a:t>
            </a:r>
            <a:r>
              <a:rPr lang="cs-CZ" sz="4800" kern="100" dirty="0">
                <a:effectLst/>
                <a:latin typeface="Work Sans" pitchFamily="2" charset="-18"/>
                <a:ea typeface="Calibri" panose="020F0502020204030204" pitchFamily="34" charset="0"/>
                <a:cs typeface="Times New Roman" panose="02020603050405020304" pitchFamily="18" charset="0"/>
              </a:rPr>
              <a:t>ddlužení je soudní proces pro občany i živnostníky, kdy dlužník po stanovenou dobu splácí pohledávky svých věřitelů a na konci může být po splnění podmínek oddlužen, tehdy mu zbytek dluhu zaniká. </a:t>
            </a:r>
            <a:r>
              <a:rPr lang="cs-CZ" sz="4800" kern="100" dirty="0">
                <a:latin typeface="Work Sans" pitchFamily="2" charset="-18"/>
                <a:ea typeface="Calibri" panose="020F0502020204030204" pitchFamily="34" charset="0"/>
                <a:cs typeface="Times New Roman" panose="02020603050405020304" pitchFamily="18" charset="0"/>
              </a:rPr>
              <a:t>Oddlužení probíhá formou plnění splátkového kalendáře se zpeněžením majetkové podstaty nebo jen zpeněžením majetkové podstaty. </a:t>
            </a:r>
          </a:p>
          <a:p>
            <a:pPr marL="0" indent="0">
              <a:lnSpc>
                <a:spcPct val="120000"/>
              </a:lnSpc>
              <a:spcAft>
                <a:spcPts val="600"/>
              </a:spcAft>
              <a:buNone/>
              <a:tabLst>
                <a:tab pos="457200" algn="l"/>
              </a:tabLst>
            </a:pPr>
            <a:r>
              <a:rPr lang="cs-CZ" sz="4800" kern="100" dirty="0">
                <a:effectLst/>
                <a:latin typeface="Work Sans" pitchFamily="2" charset="-18"/>
                <a:ea typeface="Calibri" panose="020F0502020204030204" pitchFamily="34" charset="0"/>
                <a:cs typeface="Times New Roman" panose="02020603050405020304" pitchFamily="18" charset="0"/>
              </a:rPr>
              <a:t>Stanovenou dobu splácení měnily novely insolvenčního zákona. Původní pětiletá lhůta pro všechny dlužníky platila do 31. 5. 2019, novela účinná od 1. 6. 2019 stanovila výjimky z pětiletého splátkového kalendáře pro starobní důchodce, invalidy ve II. a III. stupni a mladistvé. Pro ně, stejně jako pro dlužníky, kteří uhradili alespoň 60 % svého dluhu, platilo tříleté oddlužení. Od 1. 10. 2024 je tříleté oddlužení pro všechny dlužníky, jak podnikatele, tak i spotřebitele. </a:t>
            </a:r>
          </a:p>
          <a:p>
            <a:pPr marL="0" indent="0">
              <a:lnSpc>
                <a:spcPct val="120000"/>
              </a:lnSpc>
              <a:spcAft>
                <a:spcPts val="600"/>
              </a:spcAft>
              <a:buNone/>
              <a:tabLst>
                <a:tab pos="457200" algn="l"/>
              </a:tabLst>
            </a:pPr>
            <a:r>
              <a:rPr lang="cs-CZ" sz="4800" kern="100" dirty="0">
                <a:effectLst/>
                <a:latin typeface="Work Sans" pitchFamily="2" charset="-18"/>
                <a:ea typeface="Calibri" panose="020F0502020204030204" pitchFamily="34" charset="0"/>
                <a:cs typeface="Times New Roman" panose="02020603050405020304" pitchFamily="18" charset="0"/>
              </a:rPr>
              <a:t>Oddlužení firem je spíše rarita, jde o jednotky případů firem, které splňují podmínku, že nejsou podnikateli a nemají dluhy z </a:t>
            </a:r>
            <a:r>
              <a:rPr lang="cs-CZ" sz="4800" kern="100" dirty="0">
                <a:latin typeface="Work Sans" pitchFamily="2" charset="-18"/>
                <a:ea typeface="Calibri" panose="020F0502020204030204" pitchFamily="34" charset="0"/>
                <a:cs typeface="Times New Roman" panose="02020603050405020304" pitchFamily="18" charset="0"/>
              </a:rPr>
              <a:t>podnikání.</a:t>
            </a:r>
          </a:p>
        </p:txBody>
      </p:sp>
      <p:sp>
        <p:nvSpPr>
          <p:cNvPr id="5" name="Zástupný obsah 2">
            <a:extLst>
              <a:ext uri="{FF2B5EF4-FFF2-40B4-BE49-F238E27FC236}">
                <a16:creationId xmlns:a16="http://schemas.microsoft.com/office/drawing/2014/main" id="{C57D51D1-F64E-E054-1DF5-EBF584E0155B}"/>
              </a:ext>
            </a:extLst>
          </p:cNvPr>
          <p:cNvSpPr txBox="1">
            <a:spLocks/>
          </p:cNvSpPr>
          <p:nvPr/>
        </p:nvSpPr>
        <p:spPr>
          <a:xfrm>
            <a:off x="9552542" y="2475619"/>
            <a:ext cx="2507254" cy="304383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SzPts val="1000"/>
              <a:buFont typeface="Arial" panose="020B0604020202020204" pitchFamily="34" charset="0"/>
              <a:buNone/>
              <a:tabLst>
                <a:tab pos="457200" algn="l"/>
              </a:tabLst>
            </a:pP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Úpadek dlužníka lze řešit </a:t>
            </a:r>
            <a:r>
              <a:rPr lang="cs-CZ" sz="5600" b="1" kern="100" dirty="0">
                <a:solidFill>
                  <a:srgbClr val="0070C0"/>
                </a:solidFill>
                <a:latin typeface="Work Sans" pitchFamily="2" charset="-18"/>
                <a:ea typeface="Calibri" panose="020F0502020204030204" pitchFamily="34" charset="0"/>
                <a:cs typeface="Times New Roman" panose="02020603050405020304" pitchFamily="18" charset="0"/>
              </a:rPr>
              <a:t>sanační formou</a:t>
            </a: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 což je oddlužení a reorganizace, nebo </a:t>
            </a:r>
            <a:r>
              <a:rPr lang="cs-CZ" sz="5600" b="1" kern="100" dirty="0">
                <a:solidFill>
                  <a:srgbClr val="0070C0"/>
                </a:solidFill>
                <a:latin typeface="Work Sans" pitchFamily="2" charset="-18"/>
                <a:ea typeface="Calibri" panose="020F0502020204030204" pitchFamily="34" charset="0"/>
                <a:cs typeface="Times New Roman" panose="02020603050405020304" pitchFamily="18" charset="0"/>
              </a:rPr>
              <a:t>likvidační formou</a:t>
            </a: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 což je konkurz. </a:t>
            </a:r>
          </a:p>
          <a:p>
            <a:pPr marL="0" indent="0">
              <a:lnSpc>
                <a:spcPct val="120000"/>
              </a:lnSpc>
              <a:spcAft>
                <a:spcPts val="600"/>
              </a:spcAft>
              <a:buSzPts val="1000"/>
              <a:buFont typeface="Arial" panose="020B0604020202020204" pitchFamily="34" charset="0"/>
              <a:buNone/>
              <a:tabLst>
                <a:tab pos="457200" algn="l"/>
              </a:tabLst>
            </a:pPr>
            <a:r>
              <a:rPr lang="cs-CZ" sz="5600" kern="100" dirty="0">
                <a:solidFill>
                  <a:srgbClr val="0070C0"/>
                </a:solidFill>
                <a:latin typeface="Work Sans" pitchFamily="2" charset="-18"/>
                <a:ea typeface="Calibri" panose="020F0502020204030204" pitchFamily="34" charset="0"/>
                <a:cs typeface="Times New Roman" panose="02020603050405020304" pitchFamily="18" charset="0"/>
              </a:rPr>
              <a:t>Vše v závislosti na tom, zda se jedná o fyzickou osobu – občana, živnostníka/jiného podnikatele nebo korporaci a v závislosti na velikosti podniku dlužníka.</a:t>
            </a:r>
            <a:endParaRPr lang="cs-CZ" sz="4900" kern="100" dirty="0">
              <a:solidFill>
                <a:srgbClr val="0070C0"/>
              </a:solidFill>
              <a:latin typeface="Work Sans" pitchFamily="2"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40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E56AB314-E632-B0D8-5D96-B4E13785255F}"/>
              </a:ext>
            </a:extLst>
          </p:cNvPr>
          <p:cNvSpPr/>
          <p:nvPr/>
        </p:nvSpPr>
        <p:spPr>
          <a:xfrm>
            <a:off x="0" y="1"/>
            <a:ext cx="12192000" cy="169068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2" name="Nadpis 1">
            <a:extLst>
              <a:ext uri="{FF2B5EF4-FFF2-40B4-BE49-F238E27FC236}">
                <a16:creationId xmlns:a16="http://schemas.microsoft.com/office/drawing/2014/main" id="{A6479710-67B0-9EDE-83AC-0E269960320F}"/>
              </a:ext>
            </a:extLst>
          </p:cNvPr>
          <p:cNvSpPr>
            <a:spLocks noGrp="1"/>
          </p:cNvSpPr>
          <p:nvPr>
            <p:ph type="title"/>
          </p:nvPr>
        </p:nvSpPr>
        <p:spPr>
          <a:xfrm>
            <a:off x="397525" y="302474"/>
            <a:ext cx="10515600" cy="1325563"/>
          </a:xfrm>
        </p:spPr>
        <p:txBody>
          <a:bodyPr>
            <a:normAutofit/>
          </a:bodyPr>
          <a:lstStyle/>
          <a:p>
            <a:r>
              <a:rPr lang="cs-CZ" dirty="0">
                <a:solidFill>
                  <a:schemeClr val="bg1"/>
                </a:solidFill>
                <a:latin typeface="Work Sans" pitchFamily="2" charset="-18"/>
              </a:rPr>
              <a:t>Vyhledávání dlužníka</a:t>
            </a:r>
          </a:p>
        </p:txBody>
      </p:sp>
      <p:sp>
        <p:nvSpPr>
          <p:cNvPr id="3" name="Zástupný obsah 2">
            <a:extLst>
              <a:ext uri="{FF2B5EF4-FFF2-40B4-BE49-F238E27FC236}">
                <a16:creationId xmlns:a16="http://schemas.microsoft.com/office/drawing/2014/main" id="{3B39AAB3-B332-FA89-871B-79ABAF9E0CDC}"/>
              </a:ext>
            </a:extLst>
          </p:cNvPr>
          <p:cNvSpPr>
            <a:spLocks noGrp="1"/>
          </p:cNvSpPr>
          <p:nvPr>
            <p:ph idx="1"/>
          </p:nvPr>
        </p:nvSpPr>
        <p:spPr>
          <a:xfrm>
            <a:off x="147651" y="1836641"/>
            <a:ext cx="10515600" cy="4351338"/>
          </a:xfrm>
        </p:spPr>
        <p:txBody>
          <a:bodyPr>
            <a:normAutofit/>
          </a:bodyPr>
          <a:lstStyle/>
          <a:p>
            <a:pPr marL="0" indent="0">
              <a:buNone/>
            </a:pPr>
            <a:r>
              <a:rPr lang="cs-CZ" sz="1800" b="1" kern="100" dirty="0">
                <a:latin typeface="Work Sans" pitchFamily="2" charset="-18"/>
                <a:cs typeface="Times New Roman" panose="02020603050405020304" pitchFamily="18" charset="0"/>
              </a:rPr>
              <a:t>EXEKUCE</a:t>
            </a:r>
          </a:p>
          <a:p>
            <a:pPr lvl="1"/>
            <a:r>
              <a:rPr lang="cs-CZ" sz="2000" kern="100" dirty="0">
                <a:latin typeface="Work Sans" pitchFamily="2" charset="-18"/>
                <a:cs typeface="Times New Roman" panose="02020603050405020304" pitchFamily="18" charset="0"/>
              </a:rPr>
              <a:t>Lze vyhledat v Centrální evidenci exekucí </a:t>
            </a:r>
          </a:p>
          <a:p>
            <a:pPr lvl="1"/>
            <a:r>
              <a:rPr lang="cs-CZ" sz="2000" kern="100" dirty="0">
                <a:latin typeface="Work Sans" pitchFamily="2" charset="-18"/>
                <a:cs typeface="Times New Roman" panose="02020603050405020304" pitchFamily="18" charset="0"/>
              </a:rPr>
              <a:t>Nejde o veřejnou evidenci</a:t>
            </a:r>
          </a:p>
          <a:p>
            <a:pPr lvl="1"/>
            <a:r>
              <a:rPr lang="cs-CZ" sz="2000" kern="100" dirty="0">
                <a:latin typeface="Work Sans" pitchFamily="2" charset="-18"/>
                <a:cs typeface="Times New Roman" panose="02020603050405020304" pitchFamily="18" charset="0"/>
              </a:rPr>
              <a:t>Zpoplatněno – 60 Kč za výpis</a:t>
            </a:r>
          </a:p>
          <a:p>
            <a:pPr lvl="1"/>
            <a:r>
              <a:rPr lang="cs-CZ" sz="2000" kern="100" dirty="0">
                <a:latin typeface="Work Sans" pitchFamily="2" charset="-18"/>
                <a:cs typeface="Times New Roman" panose="02020603050405020304" pitchFamily="18" charset="0"/>
              </a:rPr>
              <a:t>Evidenci exekucí vede Exekutorská </a:t>
            </a:r>
            <a:br>
              <a:rPr lang="cs-CZ" sz="2000" kern="100" dirty="0">
                <a:latin typeface="Work Sans" pitchFamily="2" charset="-18"/>
                <a:cs typeface="Times New Roman" panose="02020603050405020304" pitchFamily="18" charset="0"/>
              </a:rPr>
            </a:br>
            <a:r>
              <a:rPr lang="cs-CZ" sz="2000" kern="100" dirty="0">
                <a:latin typeface="Work Sans" pitchFamily="2" charset="-18"/>
                <a:cs typeface="Times New Roman" panose="02020603050405020304" pitchFamily="18" charset="0"/>
              </a:rPr>
              <a:t>komora ČR</a:t>
            </a:r>
          </a:p>
          <a:p>
            <a:pPr marL="457200" lvl="1" indent="0">
              <a:buNone/>
            </a:pPr>
            <a:endParaRPr lang="cs-CZ" dirty="0"/>
          </a:p>
          <a:p>
            <a:pPr marL="0" indent="0">
              <a:lnSpc>
                <a:spcPct val="100000"/>
              </a:lnSpc>
              <a:buNone/>
            </a:pPr>
            <a:r>
              <a:rPr lang="cs-CZ" sz="1800" b="1" kern="100" dirty="0">
                <a:latin typeface="Work Sans" pitchFamily="2" charset="-18"/>
                <a:cs typeface="Times New Roman" panose="02020603050405020304" pitchFamily="18" charset="0"/>
              </a:rPr>
              <a:t>INSOLVENČNÍ ŘÍZENÍ</a:t>
            </a:r>
          </a:p>
          <a:p>
            <a:pPr lvl="1"/>
            <a:r>
              <a:rPr lang="cs-CZ" sz="2000" kern="100" dirty="0">
                <a:latin typeface="Work Sans" pitchFamily="2" charset="-18"/>
                <a:cs typeface="Times New Roman" panose="02020603050405020304" pitchFamily="18" charset="0"/>
              </a:rPr>
              <a:t>Lze vyhledat v Insolvenčním rejstříku = ISIR</a:t>
            </a:r>
          </a:p>
          <a:p>
            <a:pPr lvl="1"/>
            <a:r>
              <a:rPr lang="cs-CZ" sz="2000" kern="100" dirty="0">
                <a:latin typeface="Work Sans" pitchFamily="2" charset="-18"/>
                <a:cs typeface="Times New Roman" panose="02020603050405020304" pitchFamily="18" charset="0"/>
              </a:rPr>
              <a:t>Jde o veřejnou evidenci – zdarma</a:t>
            </a:r>
          </a:p>
          <a:p>
            <a:pPr lvl="1"/>
            <a:r>
              <a:rPr lang="cs-CZ" sz="2000" kern="100" dirty="0">
                <a:latin typeface="Work Sans" pitchFamily="2" charset="-18"/>
                <a:cs typeface="Times New Roman" panose="02020603050405020304" pitchFamily="18" charset="0"/>
              </a:rPr>
              <a:t>Rejstřík spravuje </a:t>
            </a:r>
            <a:br>
              <a:rPr lang="cs-CZ" sz="2000" kern="100" dirty="0">
                <a:latin typeface="Work Sans" pitchFamily="2" charset="-18"/>
                <a:cs typeface="Times New Roman" panose="02020603050405020304" pitchFamily="18" charset="0"/>
              </a:rPr>
            </a:br>
            <a:r>
              <a:rPr lang="cs-CZ" sz="2000" kern="100" dirty="0">
                <a:latin typeface="Work Sans" pitchFamily="2" charset="-18"/>
                <a:cs typeface="Times New Roman" panose="02020603050405020304" pitchFamily="18" charset="0"/>
              </a:rPr>
              <a:t>Ministerstvo spravedlnosti ČR</a:t>
            </a:r>
          </a:p>
          <a:p>
            <a:pPr lvl="1"/>
            <a:endParaRPr lang="cs-CZ" dirty="0"/>
          </a:p>
        </p:txBody>
      </p:sp>
      <p:pic>
        <p:nvPicPr>
          <p:cNvPr id="5" name="Obrázek 4">
            <a:extLst>
              <a:ext uri="{FF2B5EF4-FFF2-40B4-BE49-F238E27FC236}">
                <a16:creationId xmlns:a16="http://schemas.microsoft.com/office/drawing/2014/main" id="{7132F68B-33FB-D43F-4A83-4D460541FF62}"/>
              </a:ext>
            </a:extLst>
          </p:cNvPr>
          <p:cNvPicPr>
            <a:picLocks noChangeAspect="1"/>
          </p:cNvPicPr>
          <p:nvPr/>
        </p:nvPicPr>
        <p:blipFill>
          <a:blip r:embed="rId2"/>
          <a:stretch>
            <a:fillRect/>
          </a:stretch>
        </p:blipFill>
        <p:spPr>
          <a:xfrm>
            <a:off x="6984692" y="413480"/>
            <a:ext cx="5059657" cy="2846323"/>
          </a:xfrm>
          <a:prstGeom prst="rect">
            <a:avLst/>
          </a:prstGeom>
        </p:spPr>
      </p:pic>
      <p:pic>
        <p:nvPicPr>
          <p:cNvPr id="8" name="Obrázek 7">
            <a:extLst>
              <a:ext uri="{FF2B5EF4-FFF2-40B4-BE49-F238E27FC236}">
                <a16:creationId xmlns:a16="http://schemas.microsoft.com/office/drawing/2014/main" id="{1C352780-133F-FC27-A54B-864F88814B7B}"/>
              </a:ext>
            </a:extLst>
          </p:cNvPr>
          <p:cNvPicPr>
            <a:picLocks noChangeAspect="1"/>
          </p:cNvPicPr>
          <p:nvPr/>
        </p:nvPicPr>
        <p:blipFill>
          <a:blip r:embed="rId3"/>
          <a:stretch>
            <a:fillRect/>
          </a:stretch>
        </p:blipFill>
        <p:spPr>
          <a:xfrm>
            <a:off x="6357131" y="3429000"/>
            <a:ext cx="5687218" cy="3277057"/>
          </a:xfrm>
          <a:prstGeom prst="rect">
            <a:avLst/>
          </a:prstGeom>
        </p:spPr>
      </p:pic>
    </p:spTree>
    <p:extLst>
      <p:ext uri="{BB962C8B-B14F-4D97-AF65-F5344CB8AC3E}">
        <p14:creationId xmlns:p14="http://schemas.microsoft.com/office/powerpoint/2010/main" val="133667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1"/>
            <a:ext cx="12192000" cy="3710866"/>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682C231A-E554-BD7B-A727-6A97CB8E86AF}"/>
              </a:ext>
            </a:extLst>
          </p:cNvPr>
          <p:cNvSpPr>
            <a:spLocks noGrp="1"/>
          </p:cNvSpPr>
          <p:nvPr>
            <p:ph type="ctrTitle"/>
          </p:nvPr>
        </p:nvSpPr>
        <p:spPr>
          <a:xfrm>
            <a:off x="254643" y="1041399"/>
            <a:ext cx="11563109" cy="2387601"/>
          </a:xfrm>
        </p:spPr>
        <p:txBody>
          <a:bodyPr>
            <a:normAutofit/>
          </a:bodyPr>
          <a:lstStyle/>
          <a:p>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Konkurz a reorganizace</a:t>
            </a:r>
            <a:endParaRPr lang="cs-CZ" sz="5000" b="1" dirty="0">
              <a:solidFill>
                <a:schemeClr val="bg1"/>
              </a:solidFill>
              <a:latin typeface="Work Sans"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1" y="5633603"/>
            <a:ext cx="3655778" cy="649916"/>
          </a:xfrm>
          <a:prstGeom prst="rect">
            <a:avLst/>
          </a:prstGeom>
        </p:spPr>
      </p:pic>
    </p:spTree>
    <p:extLst>
      <p:ext uri="{BB962C8B-B14F-4D97-AF65-F5344CB8AC3E}">
        <p14:creationId xmlns:p14="http://schemas.microsoft.com/office/powerpoint/2010/main" val="3054221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B9FF2-3038-C11A-4605-258DA5A21EA7}"/>
            </a:ext>
          </a:extLst>
        </p:cNvPr>
        <p:cNvGrpSpPr/>
        <p:nvPr/>
      </p:nvGrpSpPr>
      <p:grpSpPr>
        <a:xfrm>
          <a:off x="0" y="0"/>
          <a:ext cx="0" cy="0"/>
          <a:chOff x="0" y="0"/>
          <a:chExt cx="0" cy="0"/>
        </a:xfrm>
      </p:grpSpPr>
      <p:sp>
        <p:nvSpPr>
          <p:cNvPr id="6" name="Obdélník 5">
            <a:extLst>
              <a:ext uri="{FF2B5EF4-FFF2-40B4-BE49-F238E27FC236}">
                <a16:creationId xmlns:a16="http://schemas.microsoft.com/office/drawing/2014/main" id="{799F7188-18A0-AC64-908A-12DA97D61E63}"/>
              </a:ext>
            </a:extLst>
          </p:cNvPr>
          <p:cNvSpPr/>
          <p:nvPr/>
        </p:nvSpPr>
        <p:spPr>
          <a:xfrm>
            <a:off x="0" y="1"/>
            <a:ext cx="12192000" cy="6857999"/>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EE0772E4-C094-F43B-74F4-8A4BB77AA76E}"/>
              </a:ext>
            </a:extLst>
          </p:cNvPr>
          <p:cNvSpPr>
            <a:spLocks noGrp="1"/>
          </p:cNvSpPr>
          <p:nvPr>
            <p:ph type="title"/>
          </p:nvPr>
        </p:nvSpPr>
        <p:spPr>
          <a:xfrm>
            <a:off x="838200" y="2873432"/>
            <a:ext cx="10515600" cy="1111135"/>
          </a:xfrm>
        </p:spPr>
        <p:txBody>
          <a:bodyPr>
            <a:noAutofit/>
          </a:bodyPr>
          <a:lstStyle/>
          <a:p>
            <a:r>
              <a:rPr lang="cs-CZ" sz="4000" dirty="0">
                <a:solidFill>
                  <a:schemeClr val="bg1"/>
                </a:solidFill>
                <a:latin typeface="Work Sans" pitchFamily="2" charset="-18"/>
              </a:rPr>
              <a:t>Praktická ukázka, jak probíhá konkurz</a:t>
            </a:r>
          </a:p>
        </p:txBody>
      </p:sp>
    </p:spTree>
    <p:extLst>
      <p:ext uri="{BB962C8B-B14F-4D97-AF65-F5344CB8AC3E}">
        <p14:creationId xmlns:p14="http://schemas.microsoft.com/office/powerpoint/2010/main" val="678202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Kvízová otázka č. 3</a:t>
            </a:r>
          </a:p>
        </p:txBody>
      </p:sp>
      <p:sp>
        <p:nvSpPr>
          <p:cNvPr id="3" name="Zástupný obsah 2">
            <a:extLst>
              <a:ext uri="{FF2B5EF4-FFF2-40B4-BE49-F238E27FC236}">
                <a16:creationId xmlns:a16="http://schemas.microsoft.com/office/drawing/2014/main" id="{8A966F3A-AB01-213A-926F-81E825E5BBC9}"/>
              </a:ext>
            </a:extLst>
          </p:cNvPr>
          <p:cNvSpPr>
            <a:spLocks noGrp="1"/>
          </p:cNvSpPr>
          <p:nvPr>
            <p:ph idx="1"/>
          </p:nvPr>
        </p:nvSpPr>
        <p:spPr>
          <a:xfrm>
            <a:off x="838200" y="2055812"/>
            <a:ext cx="9501554" cy="4351338"/>
          </a:xfrm>
        </p:spPr>
        <p:txBody>
          <a:bodyPr>
            <a:normAutofit/>
          </a:bodyPr>
          <a:lstStyle/>
          <a:p>
            <a:pPr marL="0" indent="0">
              <a:lnSpc>
                <a:spcPct val="120000"/>
              </a:lnSpc>
              <a:buNone/>
            </a:pPr>
            <a:r>
              <a:rPr lang="cs-CZ" sz="2100" b="1" dirty="0">
                <a:latin typeface="Work Sans" pitchFamily="2" charset="-18"/>
              </a:rPr>
              <a:t>KOLIK JE AKTIVNÍCH ŽIVNOSTNÍKŮ A FIREM </a:t>
            </a:r>
            <a:br>
              <a:rPr lang="cs-CZ" sz="2100" b="1" dirty="0">
                <a:latin typeface="Work Sans" pitchFamily="2" charset="-18"/>
              </a:rPr>
            </a:br>
            <a:r>
              <a:rPr lang="cs-CZ" sz="2100" b="1" dirty="0">
                <a:latin typeface="Work Sans" pitchFamily="2" charset="-18"/>
              </a:rPr>
              <a:t>V ČESKÉ REPUBLICE? </a:t>
            </a:r>
          </a:p>
          <a:p>
            <a:pPr marL="0" indent="0">
              <a:lnSpc>
                <a:spcPct val="120000"/>
              </a:lnSpc>
              <a:buNone/>
            </a:pPr>
            <a:endParaRPr lang="cs-CZ" sz="2100" b="1" dirty="0">
              <a:latin typeface="Work Sans" pitchFamily="2" charset="-18"/>
            </a:endParaRPr>
          </a:p>
          <a:p>
            <a:pPr marL="457200" indent="-457200">
              <a:lnSpc>
                <a:spcPct val="120000"/>
              </a:lnSpc>
              <a:buFont typeface="+mj-lt"/>
              <a:buAutoNum type="alphaUcPeriod"/>
            </a:pPr>
            <a:r>
              <a:rPr lang="cs-CZ" sz="2200" dirty="0">
                <a:latin typeface="Work Sans" pitchFamily="2" charset="-18"/>
              </a:rPr>
              <a:t>2,2 mil. živnostníků a 1,5 mil. firem</a:t>
            </a:r>
          </a:p>
          <a:p>
            <a:pPr marL="457200" indent="-457200">
              <a:lnSpc>
                <a:spcPct val="120000"/>
              </a:lnSpc>
              <a:buFont typeface="+mj-lt"/>
              <a:buAutoNum type="alphaUcPeriod"/>
            </a:pPr>
            <a:r>
              <a:rPr lang="cs-CZ" sz="2200" dirty="0">
                <a:latin typeface="Work Sans" pitchFamily="2" charset="-18"/>
              </a:rPr>
              <a:t>1,1 mil. živnostníků a 530 tis. firem </a:t>
            </a:r>
          </a:p>
          <a:p>
            <a:pPr marL="457200" indent="-457200">
              <a:lnSpc>
                <a:spcPct val="120000"/>
              </a:lnSpc>
              <a:buFont typeface="+mj-lt"/>
              <a:buAutoNum type="alphaUcPeriod"/>
            </a:pPr>
            <a:r>
              <a:rPr lang="cs-CZ" sz="2200" dirty="0">
                <a:latin typeface="Work Sans" pitchFamily="2" charset="-18"/>
              </a:rPr>
              <a:t>530 tis. živnostníků a 1,1 mil. firem </a:t>
            </a:r>
          </a:p>
          <a:p>
            <a:pPr marL="457200" indent="-457200">
              <a:lnSpc>
                <a:spcPct val="120000"/>
              </a:lnSpc>
              <a:buFont typeface="+mj-lt"/>
              <a:buAutoNum type="alphaUcPeriod"/>
            </a:pPr>
            <a:r>
              <a:rPr lang="cs-CZ" sz="2200" dirty="0">
                <a:latin typeface="Work Sans" pitchFamily="2" charset="-18"/>
              </a:rPr>
              <a:t>300 tis. živnostníků a 100 tis. firem</a:t>
            </a:r>
          </a:p>
          <a:p>
            <a:pPr marL="0" indent="0">
              <a:lnSpc>
                <a:spcPct val="120000"/>
              </a:lnSpc>
              <a:buNone/>
            </a:pPr>
            <a:endParaRPr lang="cs-CZ" sz="2200" b="1" dirty="0">
              <a:latin typeface="Work Sans" pitchFamily="2" charset="-18"/>
            </a:endParaRPr>
          </a:p>
          <a:p>
            <a:pPr marL="0" indent="0">
              <a:lnSpc>
                <a:spcPct val="120000"/>
              </a:lnSpc>
              <a:buNone/>
            </a:pPr>
            <a:endParaRPr lang="cs-CZ" sz="2100" b="1" dirty="0">
              <a:latin typeface="Work Sans" pitchFamily="2" charset="-18"/>
            </a:endParaRPr>
          </a:p>
          <a:p>
            <a:pPr marL="0" indent="0">
              <a:lnSpc>
                <a:spcPct val="120000"/>
              </a:lnSpc>
              <a:buNone/>
            </a:pPr>
            <a:endParaRPr lang="cs-CZ" sz="2100" b="1" dirty="0">
              <a:latin typeface="Work Sans" pitchFamily="2" charset="-18"/>
            </a:endParaRPr>
          </a:p>
          <a:p>
            <a:pPr marL="0" indent="0">
              <a:lnSpc>
                <a:spcPct val="120000"/>
              </a:lnSpc>
              <a:buNone/>
            </a:pPr>
            <a:endParaRPr lang="cs-CZ" sz="2100" b="1" dirty="0">
              <a:latin typeface="Work Sans" pitchFamily="2" charset="-18"/>
            </a:endParaRPr>
          </a:p>
          <a:p>
            <a:pPr marL="0" indent="0">
              <a:lnSpc>
                <a:spcPct val="120000"/>
              </a:lnSpc>
              <a:buNone/>
            </a:pPr>
            <a:endParaRPr lang="cs-CZ" sz="2100" b="1" dirty="0">
              <a:latin typeface="Work Sans" pitchFamily="2" charset="-18"/>
            </a:endParaRPr>
          </a:p>
        </p:txBody>
      </p:sp>
    </p:spTree>
    <p:extLst>
      <p:ext uri="{BB962C8B-B14F-4D97-AF65-F5344CB8AC3E}">
        <p14:creationId xmlns:p14="http://schemas.microsoft.com/office/powerpoint/2010/main" val="393378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2737-5DAB-ADCC-AF9D-D697B68D80AC}"/>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E674F155-9034-9678-F3EE-18650BEB5364}"/>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A760CF8B-D263-56FB-6128-7DDB7D67DA02}"/>
              </a:ext>
            </a:extLst>
          </p:cNvPr>
          <p:cNvSpPr>
            <a:spLocks noGrp="1"/>
          </p:cNvSpPr>
          <p:nvPr>
            <p:ph type="title"/>
          </p:nvPr>
        </p:nvSpPr>
        <p:spPr/>
        <p:txBody>
          <a:bodyPr/>
          <a:lstStyle/>
          <a:p>
            <a:r>
              <a:rPr lang="cs-CZ" dirty="0">
                <a:solidFill>
                  <a:schemeClr val="bg1"/>
                </a:solidFill>
                <a:latin typeface="Work Sans" pitchFamily="2" charset="-18"/>
              </a:rPr>
              <a:t>Kvízová otázka č. 4</a:t>
            </a:r>
          </a:p>
        </p:txBody>
      </p:sp>
      <p:sp>
        <p:nvSpPr>
          <p:cNvPr id="3" name="Zástupný obsah 2">
            <a:extLst>
              <a:ext uri="{FF2B5EF4-FFF2-40B4-BE49-F238E27FC236}">
                <a16:creationId xmlns:a16="http://schemas.microsoft.com/office/drawing/2014/main" id="{A51425E8-4BD9-6345-09BF-CEF7BDD91E25}"/>
              </a:ext>
            </a:extLst>
          </p:cNvPr>
          <p:cNvSpPr>
            <a:spLocks noGrp="1"/>
          </p:cNvSpPr>
          <p:nvPr>
            <p:ph idx="1"/>
          </p:nvPr>
        </p:nvSpPr>
        <p:spPr>
          <a:xfrm>
            <a:off x="838200" y="2055812"/>
            <a:ext cx="9501554" cy="4351338"/>
          </a:xfrm>
        </p:spPr>
        <p:txBody>
          <a:bodyPr>
            <a:normAutofit/>
          </a:bodyPr>
          <a:lstStyle/>
          <a:p>
            <a:pPr marL="0" indent="0">
              <a:lnSpc>
                <a:spcPct val="120000"/>
              </a:lnSpc>
              <a:buNone/>
            </a:pPr>
            <a:r>
              <a:rPr lang="cs-CZ" sz="2100" b="1" dirty="0">
                <a:latin typeface="Work Sans" pitchFamily="2" charset="-18"/>
              </a:rPr>
              <a:t>KOLIK FIREM </a:t>
            </a:r>
            <a:r>
              <a:rPr lang="pl-PL" sz="2100" b="1" dirty="0">
                <a:latin typeface="Work Sans" pitchFamily="2" charset="-18"/>
              </a:rPr>
              <a:t>SE KE KONCI ROKU 2024 NACHÁZELO </a:t>
            </a:r>
            <a:br>
              <a:rPr lang="pl-PL" sz="2100" b="1" dirty="0">
                <a:latin typeface="Work Sans" pitchFamily="2" charset="-18"/>
              </a:rPr>
            </a:br>
            <a:r>
              <a:rPr lang="cs-CZ" sz="2100" b="1" dirty="0">
                <a:latin typeface="Work Sans" pitchFamily="2" charset="-18"/>
              </a:rPr>
              <a:t>V KONKURZU?  </a:t>
            </a:r>
          </a:p>
          <a:p>
            <a:pPr marL="0" indent="0">
              <a:lnSpc>
                <a:spcPct val="120000"/>
              </a:lnSpc>
              <a:buNone/>
            </a:pPr>
            <a:endParaRPr lang="cs-CZ" sz="2100" b="1" dirty="0">
              <a:latin typeface="Work Sans" pitchFamily="2" charset="-18"/>
            </a:endParaRPr>
          </a:p>
          <a:p>
            <a:pPr marL="457200" indent="-457200">
              <a:lnSpc>
                <a:spcPct val="120000"/>
              </a:lnSpc>
              <a:buFont typeface="+mj-lt"/>
              <a:buAutoNum type="alphaUcPeriod"/>
            </a:pPr>
            <a:r>
              <a:rPr lang="cs-CZ" sz="2200" dirty="0">
                <a:latin typeface="Work Sans" pitchFamily="2" charset="-18"/>
              </a:rPr>
              <a:t>123 tis.</a:t>
            </a:r>
          </a:p>
          <a:p>
            <a:pPr marL="457200" indent="-457200">
              <a:lnSpc>
                <a:spcPct val="120000"/>
              </a:lnSpc>
              <a:buFont typeface="+mj-lt"/>
              <a:buAutoNum type="alphaUcPeriod"/>
            </a:pPr>
            <a:r>
              <a:rPr lang="cs-CZ" sz="2200" dirty="0">
                <a:latin typeface="Work Sans" pitchFamily="2" charset="-18"/>
              </a:rPr>
              <a:t>28 tis. </a:t>
            </a:r>
          </a:p>
          <a:p>
            <a:pPr marL="457200" indent="-457200">
              <a:lnSpc>
                <a:spcPct val="120000"/>
              </a:lnSpc>
              <a:buFont typeface="+mj-lt"/>
              <a:buAutoNum type="alphaUcPeriod"/>
            </a:pPr>
            <a:r>
              <a:rPr lang="cs-CZ" sz="2200" dirty="0">
                <a:latin typeface="Work Sans" pitchFamily="2" charset="-18"/>
              </a:rPr>
              <a:t>2,5 tis.</a:t>
            </a:r>
          </a:p>
          <a:p>
            <a:pPr marL="457200" indent="-457200">
              <a:lnSpc>
                <a:spcPct val="120000"/>
              </a:lnSpc>
              <a:buFont typeface="+mj-lt"/>
              <a:buAutoNum type="alphaUcPeriod"/>
            </a:pPr>
            <a:r>
              <a:rPr lang="cs-CZ" sz="2200" dirty="0">
                <a:latin typeface="Work Sans" pitchFamily="2" charset="-18"/>
              </a:rPr>
              <a:t>867 </a:t>
            </a:r>
          </a:p>
          <a:p>
            <a:pPr marL="0" indent="0">
              <a:lnSpc>
                <a:spcPct val="120000"/>
              </a:lnSpc>
              <a:buNone/>
            </a:pPr>
            <a:endParaRPr lang="cs-CZ" sz="2100" b="1" dirty="0">
              <a:latin typeface="Work Sans" pitchFamily="2" charset="-18"/>
            </a:endParaRPr>
          </a:p>
          <a:p>
            <a:pPr marL="0" indent="0">
              <a:lnSpc>
                <a:spcPct val="120000"/>
              </a:lnSpc>
              <a:buNone/>
            </a:pPr>
            <a:endParaRPr lang="cs-CZ" sz="2100" b="1" dirty="0">
              <a:latin typeface="Work Sans" pitchFamily="2" charset="-18"/>
            </a:endParaRPr>
          </a:p>
          <a:p>
            <a:pPr marL="0" indent="0">
              <a:lnSpc>
                <a:spcPct val="120000"/>
              </a:lnSpc>
              <a:buNone/>
            </a:pPr>
            <a:endParaRPr lang="cs-CZ" sz="2100" b="1" dirty="0">
              <a:latin typeface="Work Sans" pitchFamily="2" charset="-18"/>
            </a:endParaRPr>
          </a:p>
        </p:txBody>
      </p:sp>
    </p:spTree>
    <p:extLst>
      <p:ext uri="{BB962C8B-B14F-4D97-AF65-F5344CB8AC3E}">
        <p14:creationId xmlns:p14="http://schemas.microsoft.com/office/powerpoint/2010/main" val="27875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Kvízová otázka č. 3 - odpověď</a:t>
            </a:r>
          </a:p>
        </p:txBody>
      </p:sp>
      <p:sp>
        <p:nvSpPr>
          <p:cNvPr id="3" name="Zástupný obsah 2">
            <a:extLst>
              <a:ext uri="{FF2B5EF4-FFF2-40B4-BE49-F238E27FC236}">
                <a16:creationId xmlns:a16="http://schemas.microsoft.com/office/drawing/2014/main" id="{8A966F3A-AB01-213A-926F-81E825E5BBC9}"/>
              </a:ext>
            </a:extLst>
          </p:cNvPr>
          <p:cNvSpPr>
            <a:spLocks noGrp="1"/>
          </p:cNvSpPr>
          <p:nvPr>
            <p:ph idx="1"/>
          </p:nvPr>
        </p:nvSpPr>
        <p:spPr>
          <a:xfrm>
            <a:off x="838200" y="2055812"/>
            <a:ext cx="10255786" cy="4351338"/>
          </a:xfrm>
        </p:spPr>
        <p:txBody>
          <a:bodyPr>
            <a:normAutofit fontScale="92500" lnSpcReduction="20000"/>
          </a:bodyPr>
          <a:lstStyle/>
          <a:p>
            <a:pPr marL="0" indent="0">
              <a:lnSpc>
                <a:spcPct val="120000"/>
              </a:lnSpc>
              <a:buNone/>
            </a:pPr>
            <a:r>
              <a:rPr lang="cs-CZ" sz="2300" b="1" dirty="0">
                <a:latin typeface="Work Sans" pitchFamily="2" charset="-18"/>
              </a:rPr>
              <a:t>KOLIK JE AKTIVNÍCH ŽIVNOSTNÍKŮ A FIREM V ČESKÉ REPUBLICE? </a:t>
            </a:r>
          </a:p>
          <a:p>
            <a:pPr marL="0" indent="0">
              <a:lnSpc>
                <a:spcPct val="120000"/>
              </a:lnSpc>
              <a:buNone/>
            </a:pPr>
            <a:endParaRPr lang="cs-CZ" sz="2000" b="1" dirty="0">
              <a:latin typeface="Work Sans" pitchFamily="2" charset="-18"/>
            </a:endParaRPr>
          </a:p>
          <a:p>
            <a:pPr marL="457200" indent="-457200">
              <a:lnSpc>
                <a:spcPct val="120000"/>
              </a:lnSpc>
              <a:buFont typeface="+mj-lt"/>
              <a:buAutoNum type="alphaUcPeriod"/>
            </a:pPr>
            <a:r>
              <a:rPr lang="cs-CZ" sz="2200" dirty="0">
                <a:latin typeface="Work Sans" pitchFamily="2" charset="-18"/>
              </a:rPr>
              <a:t>2,2 mil. živnostníků a 1,5 mil. firem</a:t>
            </a:r>
          </a:p>
          <a:p>
            <a:pPr marL="457200" indent="-457200">
              <a:lnSpc>
                <a:spcPct val="120000"/>
              </a:lnSpc>
              <a:buFont typeface="+mj-lt"/>
              <a:buAutoNum type="alphaUcPeriod"/>
            </a:pPr>
            <a:r>
              <a:rPr lang="cs-CZ" sz="2200" b="1" dirty="0">
                <a:solidFill>
                  <a:srgbClr val="00B050"/>
                </a:solidFill>
                <a:latin typeface="Work Sans" pitchFamily="2" charset="-18"/>
              </a:rPr>
              <a:t>1,2 mil. živnostníků a 530 tis. firem </a:t>
            </a:r>
          </a:p>
          <a:p>
            <a:pPr marL="457200" indent="-457200">
              <a:lnSpc>
                <a:spcPct val="120000"/>
              </a:lnSpc>
              <a:buFont typeface="+mj-lt"/>
              <a:buAutoNum type="alphaUcPeriod"/>
            </a:pPr>
            <a:r>
              <a:rPr lang="cs-CZ" sz="2200" dirty="0">
                <a:latin typeface="Work Sans" pitchFamily="2" charset="-18"/>
              </a:rPr>
              <a:t>530 tis. živnostníků a 1,2 mil. firem </a:t>
            </a:r>
          </a:p>
          <a:p>
            <a:pPr marL="457200" indent="-457200">
              <a:lnSpc>
                <a:spcPct val="120000"/>
              </a:lnSpc>
              <a:buFont typeface="+mj-lt"/>
              <a:buAutoNum type="alphaUcPeriod"/>
            </a:pPr>
            <a:r>
              <a:rPr lang="cs-CZ" sz="2200" dirty="0">
                <a:latin typeface="Work Sans" pitchFamily="2" charset="-18"/>
              </a:rPr>
              <a:t>300 tis. živnostníků a 100 tis. firem</a:t>
            </a:r>
          </a:p>
          <a:p>
            <a:pPr marL="0" indent="0">
              <a:lnSpc>
                <a:spcPct val="120000"/>
              </a:lnSpc>
              <a:buNone/>
            </a:pPr>
            <a:endParaRPr lang="cs-CZ" sz="2200" dirty="0">
              <a:latin typeface="Work Sans" pitchFamily="2" charset="-18"/>
            </a:endParaRPr>
          </a:p>
          <a:p>
            <a:pPr marL="0" indent="0">
              <a:lnSpc>
                <a:spcPct val="120000"/>
              </a:lnSpc>
              <a:buNone/>
            </a:pPr>
            <a:r>
              <a:rPr lang="cs-CZ" sz="2200" dirty="0">
                <a:latin typeface="Work Sans" pitchFamily="2" charset="-18"/>
              </a:rPr>
              <a:t>Přesná čísla:</a:t>
            </a:r>
          </a:p>
          <a:p>
            <a:pPr marL="0" indent="0">
              <a:lnSpc>
                <a:spcPct val="120000"/>
              </a:lnSpc>
              <a:buNone/>
            </a:pPr>
            <a:r>
              <a:rPr lang="cs-CZ" sz="2200" b="1" dirty="0">
                <a:solidFill>
                  <a:srgbClr val="00B050"/>
                </a:solidFill>
                <a:latin typeface="Work Sans" pitchFamily="2" charset="-18"/>
              </a:rPr>
              <a:t>1 185 729 aktivních živnostníků k 31.12.2024 </a:t>
            </a:r>
          </a:p>
          <a:p>
            <a:pPr marL="0" indent="0">
              <a:lnSpc>
                <a:spcPct val="120000"/>
              </a:lnSpc>
              <a:buNone/>
            </a:pPr>
            <a:r>
              <a:rPr lang="cs-CZ" sz="2200" b="1" dirty="0">
                <a:solidFill>
                  <a:srgbClr val="00B050"/>
                </a:solidFill>
                <a:latin typeface="Work Sans" pitchFamily="2" charset="-18"/>
              </a:rPr>
              <a:t>530 471 aktivních firem k 31.12.2024</a:t>
            </a:r>
            <a:endParaRPr lang="cs-CZ" sz="2200" dirty="0">
              <a:solidFill>
                <a:srgbClr val="00B050"/>
              </a:solidFill>
              <a:latin typeface="Work Sans" pitchFamily="2" charset="-18"/>
            </a:endParaRPr>
          </a:p>
          <a:p>
            <a:pPr marL="0" indent="0">
              <a:lnSpc>
                <a:spcPct val="120000"/>
              </a:lnSpc>
              <a:buNone/>
            </a:pPr>
            <a:endParaRPr lang="cs-CZ" sz="2900" dirty="0">
              <a:latin typeface="Work Sans" pitchFamily="2" charset="-18"/>
            </a:endParaRPr>
          </a:p>
        </p:txBody>
      </p:sp>
    </p:spTree>
    <p:extLst>
      <p:ext uri="{BB962C8B-B14F-4D97-AF65-F5344CB8AC3E}">
        <p14:creationId xmlns:p14="http://schemas.microsoft.com/office/powerpoint/2010/main" val="115873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Struktura přednášky </a:t>
            </a:r>
          </a:p>
        </p:txBody>
      </p:sp>
      <p:sp>
        <p:nvSpPr>
          <p:cNvPr id="3" name="Zástupný obsah 2">
            <a:extLst>
              <a:ext uri="{FF2B5EF4-FFF2-40B4-BE49-F238E27FC236}">
                <a16:creationId xmlns:a16="http://schemas.microsoft.com/office/drawing/2014/main" id="{8A966F3A-AB01-213A-926F-81E825E5BBC9}"/>
              </a:ext>
            </a:extLst>
          </p:cNvPr>
          <p:cNvSpPr>
            <a:spLocks noGrp="1"/>
          </p:cNvSpPr>
          <p:nvPr>
            <p:ph idx="1"/>
          </p:nvPr>
        </p:nvSpPr>
        <p:spPr>
          <a:xfrm>
            <a:off x="838200" y="2055812"/>
            <a:ext cx="10515600" cy="4351338"/>
          </a:xfrm>
        </p:spPr>
        <p:txBody>
          <a:bodyPr>
            <a:normAutofit lnSpcReduction="10000"/>
          </a:bodyPr>
          <a:lstStyle/>
          <a:p>
            <a:pPr marL="514350" indent="-514350">
              <a:lnSpc>
                <a:spcPct val="120000"/>
              </a:lnSpc>
              <a:buFont typeface="+mj-lt"/>
              <a:buAutoNum type="arabicParenR"/>
            </a:pPr>
            <a:r>
              <a:rPr lang="cs-CZ" dirty="0">
                <a:latin typeface="Work Sans" pitchFamily="2" charset="-18"/>
              </a:rPr>
              <a:t>Historie insolvence </a:t>
            </a:r>
          </a:p>
          <a:p>
            <a:pPr lvl="1">
              <a:lnSpc>
                <a:spcPct val="120000"/>
              </a:lnSpc>
            </a:pPr>
            <a:r>
              <a:rPr lang="cs-CZ" dirty="0">
                <a:latin typeface="Work Sans" pitchFamily="2" charset="-18"/>
              </a:rPr>
              <a:t>Obecná historie</a:t>
            </a:r>
          </a:p>
          <a:p>
            <a:pPr lvl="1">
              <a:lnSpc>
                <a:spcPct val="120000"/>
              </a:lnSpc>
            </a:pPr>
            <a:r>
              <a:rPr lang="cs-CZ" dirty="0">
                <a:latin typeface="Work Sans" pitchFamily="2" charset="-18"/>
              </a:rPr>
              <a:t>Historie v českých zemích</a:t>
            </a:r>
          </a:p>
          <a:p>
            <a:pPr marL="514350" indent="-514350">
              <a:lnSpc>
                <a:spcPct val="120000"/>
              </a:lnSpc>
              <a:buFont typeface="+mj-lt"/>
              <a:buAutoNum type="arabicParenR"/>
            </a:pPr>
            <a:r>
              <a:rPr lang="cs-CZ" dirty="0">
                <a:solidFill>
                  <a:srgbClr val="0070C0"/>
                </a:solidFill>
                <a:latin typeface="Work Sans" pitchFamily="2" charset="-18"/>
              </a:rPr>
              <a:t>Vývoj insolvencí po roce 1989</a:t>
            </a:r>
          </a:p>
          <a:p>
            <a:pPr marL="514350" indent="-514350">
              <a:lnSpc>
                <a:spcPct val="120000"/>
              </a:lnSpc>
              <a:buFont typeface="+mj-lt"/>
              <a:buAutoNum type="arabicParenR"/>
            </a:pPr>
            <a:r>
              <a:rPr lang="cs-CZ" dirty="0">
                <a:latin typeface="Work Sans" pitchFamily="2" charset="-18"/>
              </a:rPr>
              <a:t>Aktuální stav podle jednotlivých typů insolvenčních řízení </a:t>
            </a:r>
          </a:p>
          <a:p>
            <a:pPr lvl="1">
              <a:lnSpc>
                <a:spcPct val="120000"/>
              </a:lnSpc>
            </a:pPr>
            <a:r>
              <a:rPr lang="cs-CZ" dirty="0">
                <a:latin typeface="Work Sans" pitchFamily="2" charset="-18"/>
              </a:rPr>
              <a:t>Konkurz a reorganizace</a:t>
            </a:r>
          </a:p>
          <a:p>
            <a:pPr lvl="1">
              <a:lnSpc>
                <a:spcPct val="120000"/>
              </a:lnSpc>
            </a:pPr>
            <a:r>
              <a:rPr lang="cs-CZ" dirty="0">
                <a:latin typeface="Work Sans" pitchFamily="2" charset="-18"/>
              </a:rPr>
              <a:t>Oddlužení</a:t>
            </a:r>
          </a:p>
        </p:txBody>
      </p:sp>
    </p:spTree>
    <p:extLst>
      <p:ext uri="{BB962C8B-B14F-4D97-AF65-F5344CB8AC3E}">
        <p14:creationId xmlns:p14="http://schemas.microsoft.com/office/powerpoint/2010/main" val="2954159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F3BD1-2E73-929A-971D-AB673C8E7D21}"/>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0627D4F2-2110-7038-5DA2-1E96772FE683}"/>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7F5BBF9-04B2-AFAC-D8E7-A3EFA2126584}"/>
              </a:ext>
            </a:extLst>
          </p:cNvPr>
          <p:cNvSpPr>
            <a:spLocks noGrp="1"/>
          </p:cNvSpPr>
          <p:nvPr>
            <p:ph type="title"/>
          </p:nvPr>
        </p:nvSpPr>
        <p:spPr/>
        <p:txBody>
          <a:bodyPr/>
          <a:lstStyle/>
          <a:p>
            <a:r>
              <a:rPr lang="cs-CZ" dirty="0">
                <a:solidFill>
                  <a:schemeClr val="bg1"/>
                </a:solidFill>
                <a:latin typeface="Work Sans" pitchFamily="2" charset="-18"/>
              </a:rPr>
              <a:t>Kvízová otázka č. 4 - odpověď</a:t>
            </a:r>
          </a:p>
        </p:txBody>
      </p:sp>
      <p:sp>
        <p:nvSpPr>
          <p:cNvPr id="3" name="Zástupný obsah 2">
            <a:extLst>
              <a:ext uri="{FF2B5EF4-FFF2-40B4-BE49-F238E27FC236}">
                <a16:creationId xmlns:a16="http://schemas.microsoft.com/office/drawing/2014/main" id="{64AE6429-1445-B1B5-7439-BB809CE5779B}"/>
              </a:ext>
            </a:extLst>
          </p:cNvPr>
          <p:cNvSpPr>
            <a:spLocks noGrp="1"/>
          </p:cNvSpPr>
          <p:nvPr>
            <p:ph idx="1"/>
          </p:nvPr>
        </p:nvSpPr>
        <p:spPr>
          <a:xfrm>
            <a:off x="838200" y="2055812"/>
            <a:ext cx="9501554" cy="4351338"/>
          </a:xfrm>
        </p:spPr>
        <p:txBody>
          <a:bodyPr>
            <a:normAutofit/>
          </a:bodyPr>
          <a:lstStyle/>
          <a:p>
            <a:pPr marL="0" indent="0">
              <a:lnSpc>
                <a:spcPct val="120000"/>
              </a:lnSpc>
              <a:buNone/>
            </a:pPr>
            <a:r>
              <a:rPr lang="cs-CZ" sz="2100" b="1" dirty="0">
                <a:latin typeface="Work Sans" pitchFamily="2" charset="-18"/>
              </a:rPr>
              <a:t>KOLIK FIREM </a:t>
            </a:r>
            <a:r>
              <a:rPr lang="pl-PL" sz="2100" b="1" dirty="0">
                <a:latin typeface="Work Sans" pitchFamily="2" charset="-18"/>
              </a:rPr>
              <a:t>SE KE KONCI ROKU 2024 NACHÁZELO </a:t>
            </a:r>
            <a:r>
              <a:rPr lang="cs-CZ" sz="2100" b="1" dirty="0">
                <a:latin typeface="Work Sans" pitchFamily="2" charset="-18"/>
              </a:rPr>
              <a:t>V KONKURZU?  </a:t>
            </a:r>
          </a:p>
          <a:p>
            <a:pPr marL="0" indent="0">
              <a:lnSpc>
                <a:spcPct val="120000"/>
              </a:lnSpc>
              <a:buNone/>
            </a:pPr>
            <a:endParaRPr lang="cs-CZ" sz="2100" b="1" dirty="0">
              <a:latin typeface="Work Sans" pitchFamily="2" charset="-18"/>
            </a:endParaRPr>
          </a:p>
          <a:p>
            <a:pPr marL="457200" indent="-457200">
              <a:lnSpc>
                <a:spcPct val="120000"/>
              </a:lnSpc>
              <a:buFont typeface="+mj-lt"/>
              <a:buAutoNum type="alphaUcPeriod"/>
            </a:pPr>
            <a:r>
              <a:rPr lang="cs-CZ" sz="2200" dirty="0">
                <a:latin typeface="Work Sans" pitchFamily="2" charset="-18"/>
              </a:rPr>
              <a:t>123 tis.</a:t>
            </a:r>
          </a:p>
          <a:p>
            <a:pPr marL="457200" indent="-457200">
              <a:lnSpc>
                <a:spcPct val="120000"/>
              </a:lnSpc>
              <a:buFont typeface="+mj-lt"/>
              <a:buAutoNum type="alphaUcPeriod"/>
            </a:pPr>
            <a:r>
              <a:rPr lang="cs-CZ" sz="2200" dirty="0">
                <a:latin typeface="Work Sans" pitchFamily="2" charset="-18"/>
              </a:rPr>
              <a:t>28 tis. </a:t>
            </a:r>
          </a:p>
          <a:p>
            <a:pPr marL="457200" indent="-457200">
              <a:lnSpc>
                <a:spcPct val="120000"/>
              </a:lnSpc>
              <a:buFont typeface="+mj-lt"/>
              <a:buAutoNum type="alphaUcPeriod"/>
            </a:pPr>
            <a:r>
              <a:rPr lang="cs-CZ" sz="2200" b="1" dirty="0">
                <a:solidFill>
                  <a:srgbClr val="00B050"/>
                </a:solidFill>
                <a:latin typeface="Work Sans" pitchFamily="2" charset="-18"/>
              </a:rPr>
              <a:t>2,5 tis.</a:t>
            </a:r>
          </a:p>
          <a:p>
            <a:pPr marL="457200" indent="-457200">
              <a:lnSpc>
                <a:spcPct val="120000"/>
              </a:lnSpc>
              <a:buFont typeface="+mj-lt"/>
              <a:buAutoNum type="alphaUcPeriod"/>
            </a:pPr>
            <a:r>
              <a:rPr lang="cs-CZ" sz="2200" dirty="0">
                <a:latin typeface="Work Sans" pitchFamily="2" charset="-18"/>
              </a:rPr>
              <a:t>867 </a:t>
            </a:r>
          </a:p>
          <a:p>
            <a:pPr marL="0" indent="0">
              <a:lnSpc>
                <a:spcPct val="120000"/>
              </a:lnSpc>
              <a:buNone/>
            </a:pPr>
            <a:endParaRPr lang="cs-CZ" sz="2100" b="1" dirty="0">
              <a:latin typeface="Work Sans" pitchFamily="2" charset="-18"/>
            </a:endParaRPr>
          </a:p>
          <a:p>
            <a:pPr marL="0" indent="0">
              <a:lnSpc>
                <a:spcPct val="120000"/>
              </a:lnSpc>
              <a:buNone/>
            </a:pPr>
            <a:endParaRPr lang="cs-CZ" sz="2100" b="1" dirty="0">
              <a:latin typeface="Work Sans" pitchFamily="2" charset="-18"/>
            </a:endParaRPr>
          </a:p>
          <a:p>
            <a:pPr marL="0" indent="0">
              <a:lnSpc>
                <a:spcPct val="120000"/>
              </a:lnSpc>
              <a:buNone/>
            </a:pPr>
            <a:endParaRPr lang="cs-CZ" sz="2100" b="1" dirty="0">
              <a:latin typeface="Work Sans" pitchFamily="2" charset="-18"/>
            </a:endParaRPr>
          </a:p>
        </p:txBody>
      </p:sp>
    </p:spTree>
    <p:extLst>
      <p:ext uri="{BB962C8B-B14F-4D97-AF65-F5344CB8AC3E}">
        <p14:creationId xmlns:p14="http://schemas.microsoft.com/office/powerpoint/2010/main" val="302403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BCB7AD72-014B-AA87-A36E-D591CED2D06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4CC4C20A-931F-0E3D-6E32-CAE2D4F004EB}"/>
              </a:ext>
            </a:extLst>
          </p:cNvPr>
          <p:cNvSpPr>
            <a:spLocks noGrp="1"/>
          </p:cNvSpPr>
          <p:nvPr>
            <p:ph type="title"/>
          </p:nvPr>
        </p:nvSpPr>
        <p:spPr/>
        <p:txBody>
          <a:bodyPr>
            <a:normAutofit/>
          </a:bodyPr>
          <a:lstStyle/>
          <a:p>
            <a:r>
              <a:rPr lang="cs-CZ" dirty="0">
                <a:solidFill>
                  <a:schemeClr val="bg1"/>
                </a:solidFill>
                <a:latin typeface="Work Sans" pitchFamily="2" charset="-18"/>
              </a:rPr>
              <a:t>Prohlášené podnikatelské insolvence 2008 – 2024</a:t>
            </a:r>
          </a:p>
        </p:txBody>
      </p:sp>
      <p:graphicFrame>
        <p:nvGraphicFramePr>
          <p:cNvPr id="11" name="Zástupný obsah 10">
            <a:extLst>
              <a:ext uri="{FF2B5EF4-FFF2-40B4-BE49-F238E27FC236}">
                <a16:creationId xmlns:a16="http://schemas.microsoft.com/office/drawing/2014/main" id="{2F9B6F9F-6A53-1AD5-7BD5-060173DABE6B}"/>
              </a:ext>
            </a:extLst>
          </p:cNvPr>
          <p:cNvGraphicFramePr>
            <a:graphicFrameLocks noGrp="1"/>
          </p:cNvGraphicFramePr>
          <p:nvPr>
            <p:ph idx="1"/>
            <p:extLst>
              <p:ext uri="{D42A27DB-BD31-4B8C-83A1-F6EECF244321}">
                <p14:modId xmlns:p14="http://schemas.microsoft.com/office/powerpoint/2010/main" val="4167656891"/>
              </p:ext>
            </p:extLst>
          </p:nvPr>
        </p:nvGraphicFramePr>
        <p:xfrm>
          <a:off x="838200" y="1609680"/>
          <a:ext cx="10515600" cy="48021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a:extLst>
              <a:ext uri="{FF2B5EF4-FFF2-40B4-BE49-F238E27FC236}">
                <a16:creationId xmlns:a16="http://schemas.microsoft.com/office/drawing/2014/main" id="{9F2368BE-683A-54E1-DC22-4E1A1D8D5D4F}"/>
              </a:ext>
            </a:extLst>
          </p:cNvPr>
          <p:cNvSpPr txBox="1"/>
          <p:nvPr/>
        </p:nvSpPr>
        <p:spPr>
          <a:xfrm>
            <a:off x="1008016" y="6032949"/>
            <a:ext cx="8466534" cy="461665"/>
          </a:xfrm>
          <a:prstGeom prst="rect">
            <a:avLst/>
          </a:prstGeom>
          <a:noFill/>
        </p:spPr>
        <p:txBody>
          <a:bodyPr wrap="square">
            <a:spAutoFit/>
          </a:bodyPr>
          <a:lstStyle/>
          <a:p>
            <a:r>
              <a:rPr lang="cs-CZ" sz="1200" dirty="0">
                <a:latin typeface="Work Sans" pitchFamily="2" charset="-18"/>
              </a:rPr>
              <a:t>Pokles prohlášených konkurzů živnostníků souvisí s možností dlužníků vstoupit do oddlužení.</a:t>
            </a:r>
          </a:p>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7734" y="5920835"/>
            <a:ext cx="2188762" cy="389113"/>
          </a:xfrm>
          <a:prstGeom prst="rect">
            <a:avLst/>
          </a:prstGeom>
        </p:spPr>
      </p:pic>
    </p:spTree>
    <p:extLst>
      <p:ext uri="{BB962C8B-B14F-4D97-AF65-F5344CB8AC3E}">
        <p14:creationId xmlns:p14="http://schemas.microsoft.com/office/powerpoint/2010/main" val="130495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5C5D-8E64-BB22-6E4B-8006A7899111}"/>
            </a:ext>
          </a:extLst>
        </p:cNvPr>
        <p:cNvGrpSpPr/>
        <p:nvPr/>
      </p:nvGrpSpPr>
      <p:grpSpPr>
        <a:xfrm>
          <a:off x="0" y="0"/>
          <a:ext cx="0" cy="0"/>
          <a:chOff x="0" y="0"/>
          <a:chExt cx="0" cy="0"/>
        </a:xfrm>
      </p:grpSpPr>
      <p:sp>
        <p:nvSpPr>
          <p:cNvPr id="3" name="Obdélník 2">
            <a:extLst>
              <a:ext uri="{FF2B5EF4-FFF2-40B4-BE49-F238E27FC236}">
                <a16:creationId xmlns:a16="http://schemas.microsoft.com/office/drawing/2014/main" id="{243CB18E-CA8D-212C-55EB-ED88EE4933FB}"/>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E8D15EA3-8E85-16C3-4A32-DB339664EA7E}"/>
              </a:ext>
            </a:extLst>
          </p:cNvPr>
          <p:cNvSpPr>
            <a:spLocks noGrp="1"/>
          </p:cNvSpPr>
          <p:nvPr>
            <p:ph type="title"/>
          </p:nvPr>
        </p:nvSpPr>
        <p:spPr>
          <a:xfrm>
            <a:off x="408542" y="214829"/>
            <a:ext cx="10515600" cy="1325563"/>
          </a:xfrm>
        </p:spPr>
        <p:txBody>
          <a:bodyPr>
            <a:normAutofit/>
          </a:bodyPr>
          <a:lstStyle/>
          <a:p>
            <a:r>
              <a:rPr lang="cs-CZ" dirty="0">
                <a:solidFill>
                  <a:schemeClr val="bg1"/>
                </a:solidFill>
                <a:latin typeface="Work Sans" pitchFamily="2" charset="-18"/>
              </a:rPr>
              <a:t>Prohlášené podnikatelské insolvence 2008 – 2024</a:t>
            </a:r>
          </a:p>
        </p:txBody>
      </p:sp>
      <p:sp>
        <p:nvSpPr>
          <p:cNvPr id="10" name="Zástupný obsah 9">
            <a:extLst>
              <a:ext uri="{FF2B5EF4-FFF2-40B4-BE49-F238E27FC236}">
                <a16:creationId xmlns:a16="http://schemas.microsoft.com/office/drawing/2014/main" id="{F20B194E-AC91-C8E2-85BA-24EC331E8B1B}"/>
              </a:ext>
            </a:extLst>
          </p:cNvPr>
          <p:cNvSpPr>
            <a:spLocks noGrp="1"/>
          </p:cNvSpPr>
          <p:nvPr>
            <p:ph sz="half" idx="2"/>
          </p:nvPr>
        </p:nvSpPr>
        <p:spPr>
          <a:xfrm>
            <a:off x="263486" y="4184078"/>
            <a:ext cx="3601378" cy="2459093"/>
          </a:xfrm>
        </p:spPr>
        <p:txBody>
          <a:bodyPr>
            <a:normAutofit/>
          </a:bodyPr>
          <a:lstStyle/>
          <a:p>
            <a:pPr marL="0" indent="0">
              <a:buNone/>
            </a:pPr>
            <a:r>
              <a:rPr lang="cs-CZ" sz="2000" b="1" dirty="0">
                <a:latin typeface="Work Sans" pitchFamily="2" charset="-18"/>
              </a:rPr>
              <a:t>Typická firma v konkurzu</a:t>
            </a:r>
          </a:p>
          <a:p>
            <a:r>
              <a:rPr lang="cs-CZ" sz="2000" dirty="0">
                <a:latin typeface="Work Sans" pitchFamily="2" charset="-18"/>
              </a:rPr>
              <a:t>Společnost s ručením omezeným</a:t>
            </a:r>
          </a:p>
          <a:p>
            <a:r>
              <a:rPr lang="cs-CZ" sz="2000" dirty="0">
                <a:latin typeface="Work Sans" pitchFamily="2" charset="-18"/>
              </a:rPr>
              <a:t>Převažující odvětví: velkoobchod, maloobchod a opravy motorových vozidel</a:t>
            </a:r>
          </a:p>
        </p:txBody>
      </p:sp>
      <p:pic>
        <p:nvPicPr>
          <p:cNvPr id="1026" name="Picture 2" descr="Close-Up Photo of Sorry We're Closed Sign on Glass Window · Free Stock Photo">
            <a:extLst>
              <a:ext uri="{FF2B5EF4-FFF2-40B4-BE49-F238E27FC236}">
                <a16:creationId xmlns:a16="http://schemas.microsoft.com/office/drawing/2014/main" id="{A3C278BA-046D-60EE-B8CB-1A4B6B3F6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35" y="2485213"/>
            <a:ext cx="2103270" cy="1399630"/>
          </a:xfrm>
          <a:prstGeom prst="rect">
            <a:avLst/>
          </a:prstGeom>
          <a:noFill/>
          <a:extLst>
            <a:ext uri="{909E8E84-426E-40DD-AFC4-6F175D3DCCD1}">
              <a14:hiddenFill xmlns:a14="http://schemas.microsoft.com/office/drawing/2010/main">
                <a:solidFill>
                  <a:srgbClr val="FFFFFF"/>
                </a:solidFill>
              </a14:hiddenFill>
            </a:ext>
          </a:extLst>
        </p:spPr>
      </p:pic>
      <p:sp>
        <p:nvSpPr>
          <p:cNvPr id="12" name="Zástupný obsah 9">
            <a:extLst>
              <a:ext uri="{FF2B5EF4-FFF2-40B4-BE49-F238E27FC236}">
                <a16:creationId xmlns:a16="http://schemas.microsoft.com/office/drawing/2014/main" id="{0B37DA84-FDD3-4959-78C8-20018CC41781}"/>
              </a:ext>
            </a:extLst>
          </p:cNvPr>
          <p:cNvSpPr txBox="1">
            <a:spLocks/>
          </p:cNvSpPr>
          <p:nvPr/>
        </p:nvSpPr>
        <p:spPr>
          <a:xfrm>
            <a:off x="4241494" y="4184078"/>
            <a:ext cx="3323642" cy="19082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2000" b="1" dirty="0">
                <a:latin typeface="Work Sans" pitchFamily="2" charset="-18"/>
              </a:rPr>
              <a:t>Typický živnostník v konkurzu</a:t>
            </a:r>
          </a:p>
          <a:p>
            <a:r>
              <a:rPr lang="cs-CZ" sz="2000" kern="100" dirty="0">
                <a:latin typeface="Work Sans" pitchFamily="2" charset="-18"/>
                <a:cs typeface="Times New Roman" panose="02020603050405020304" pitchFamily="18" charset="0"/>
              </a:rPr>
              <a:t>Muž v produktivním věku</a:t>
            </a:r>
          </a:p>
          <a:p>
            <a:r>
              <a:rPr lang="cs-CZ" sz="2000" kern="100" dirty="0">
                <a:latin typeface="Work Sans" pitchFamily="2" charset="-18"/>
                <a:cs typeface="Times New Roman" panose="02020603050405020304" pitchFamily="18" charset="0"/>
              </a:rPr>
              <a:t>Převažující odvětví: stavebnictví</a:t>
            </a:r>
          </a:p>
        </p:txBody>
      </p:sp>
      <p:sp>
        <p:nvSpPr>
          <p:cNvPr id="13" name="Zástupný obsah 9">
            <a:extLst>
              <a:ext uri="{FF2B5EF4-FFF2-40B4-BE49-F238E27FC236}">
                <a16:creationId xmlns:a16="http://schemas.microsoft.com/office/drawing/2014/main" id="{709DB21F-43E6-2C5E-8C55-A391249C193E}"/>
              </a:ext>
            </a:extLst>
          </p:cNvPr>
          <p:cNvSpPr txBox="1">
            <a:spLocks/>
          </p:cNvSpPr>
          <p:nvPr/>
        </p:nvSpPr>
        <p:spPr>
          <a:xfrm>
            <a:off x="8590622" y="4181746"/>
            <a:ext cx="3601378" cy="2459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2000" b="1" dirty="0">
                <a:latin typeface="Work Sans" pitchFamily="2" charset="-18"/>
              </a:rPr>
              <a:t>Typický dlužník v reorganizaci</a:t>
            </a:r>
          </a:p>
          <a:p>
            <a:r>
              <a:rPr lang="cs-CZ" sz="2000" dirty="0">
                <a:latin typeface="Work Sans" pitchFamily="2" charset="-18"/>
              </a:rPr>
              <a:t>Firma </a:t>
            </a:r>
          </a:p>
          <a:p>
            <a:r>
              <a:rPr lang="cs-CZ" sz="2000" dirty="0">
                <a:latin typeface="Work Sans" pitchFamily="2" charset="-18"/>
              </a:rPr>
              <a:t>Převažující odvětví: zpracovatelský průmysl</a:t>
            </a:r>
          </a:p>
        </p:txBody>
      </p:sp>
      <p:pic>
        <p:nvPicPr>
          <p:cNvPr id="1030" name="Picture 6" descr="Builder Sad Stock Illustrations – 329 Builder Sad Stock Illustrations,  Vectors &amp; Clipart - Dreamstime">
            <a:extLst>
              <a:ext uri="{FF2B5EF4-FFF2-40B4-BE49-F238E27FC236}">
                <a16:creationId xmlns:a16="http://schemas.microsoft.com/office/drawing/2014/main" id="{22ADD4EB-04C0-0C5E-0C6A-EE3B7C536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177" y="2561465"/>
            <a:ext cx="1163489" cy="1240442"/>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descr="Financial restructuring">
            <a:extLst>
              <a:ext uri="{FF2B5EF4-FFF2-40B4-BE49-F238E27FC236}">
                <a16:creationId xmlns:a16="http://schemas.microsoft.com/office/drawing/2014/main" id="{5BF227B0-52D5-4359-ECE5-D6156C38D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487" y="2478528"/>
            <a:ext cx="1875087" cy="1406315"/>
          </a:xfrm>
          <a:prstGeom prst="rect">
            <a:avLst/>
          </a:prstGeom>
          <a:noFill/>
          <a:ln>
            <a:noFill/>
          </a:ln>
        </p:spPr>
      </p:pic>
      <p:sp>
        <p:nvSpPr>
          <p:cNvPr id="24" name="Zástupný obsah 9">
            <a:extLst>
              <a:ext uri="{FF2B5EF4-FFF2-40B4-BE49-F238E27FC236}">
                <a16:creationId xmlns:a16="http://schemas.microsoft.com/office/drawing/2014/main" id="{A92D87AE-F911-B686-10FC-A1343979C317}"/>
              </a:ext>
            </a:extLst>
          </p:cNvPr>
          <p:cNvSpPr txBox="1">
            <a:spLocks/>
          </p:cNvSpPr>
          <p:nvPr/>
        </p:nvSpPr>
        <p:spPr>
          <a:xfrm>
            <a:off x="516615" y="1827787"/>
            <a:ext cx="3601378" cy="50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a:latin typeface="Work Sans" pitchFamily="2" charset="-18"/>
              </a:rPr>
              <a:t>15 769 FIREM</a:t>
            </a:r>
          </a:p>
        </p:txBody>
      </p:sp>
      <p:sp>
        <p:nvSpPr>
          <p:cNvPr id="25" name="Zástupný obsah 9">
            <a:extLst>
              <a:ext uri="{FF2B5EF4-FFF2-40B4-BE49-F238E27FC236}">
                <a16:creationId xmlns:a16="http://schemas.microsoft.com/office/drawing/2014/main" id="{F81F2B94-85CC-3507-EF05-75C5F07BFD86}"/>
              </a:ext>
            </a:extLst>
          </p:cNvPr>
          <p:cNvSpPr txBox="1">
            <a:spLocks/>
          </p:cNvSpPr>
          <p:nvPr/>
        </p:nvSpPr>
        <p:spPr>
          <a:xfrm>
            <a:off x="3864864" y="1827787"/>
            <a:ext cx="3792117" cy="508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a:latin typeface="Work Sans" pitchFamily="2" charset="-18"/>
              </a:rPr>
              <a:t>8 248 ŽIVNOSTNÍKŮ</a:t>
            </a:r>
          </a:p>
        </p:txBody>
      </p:sp>
      <p:sp>
        <p:nvSpPr>
          <p:cNvPr id="26" name="Zástupný obsah 9">
            <a:extLst>
              <a:ext uri="{FF2B5EF4-FFF2-40B4-BE49-F238E27FC236}">
                <a16:creationId xmlns:a16="http://schemas.microsoft.com/office/drawing/2014/main" id="{99CAFD08-29CE-9900-A32B-82E8CF3F7612}"/>
              </a:ext>
            </a:extLst>
          </p:cNvPr>
          <p:cNvSpPr txBox="1">
            <a:spLocks/>
          </p:cNvSpPr>
          <p:nvPr/>
        </p:nvSpPr>
        <p:spPr>
          <a:xfrm>
            <a:off x="8281342" y="1827787"/>
            <a:ext cx="3601378" cy="50828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3000" dirty="0">
                <a:latin typeface="Work Sans" pitchFamily="2" charset="-18"/>
              </a:rPr>
              <a:t>296 REORGANIZACÍ</a:t>
            </a:r>
          </a:p>
        </p:txBody>
      </p:sp>
      <p:sp>
        <p:nvSpPr>
          <p:cNvPr id="27" name="TextovéPole 26">
            <a:extLst>
              <a:ext uri="{FF2B5EF4-FFF2-40B4-BE49-F238E27FC236}">
                <a16:creationId xmlns:a16="http://schemas.microsoft.com/office/drawing/2014/main" id="{06CE8731-7836-D2E4-71EC-0B64240DA37A}"/>
              </a:ext>
            </a:extLst>
          </p:cNvPr>
          <p:cNvSpPr txBox="1"/>
          <p:nvPr/>
        </p:nvSpPr>
        <p:spPr>
          <a:xfrm>
            <a:off x="9917392" y="6502339"/>
            <a:ext cx="2204364" cy="276999"/>
          </a:xfrm>
          <a:prstGeom prst="rect">
            <a:avLst/>
          </a:prstGeom>
          <a:noFill/>
        </p:spPr>
        <p:txBody>
          <a:bodyPr wrap="square">
            <a:spAutoFit/>
          </a:bodyPr>
          <a:lstStyle/>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spTree>
    <p:extLst>
      <p:ext uri="{BB962C8B-B14F-4D97-AF65-F5344CB8AC3E}">
        <p14:creationId xmlns:p14="http://schemas.microsoft.com/office/powerpoint/2010/main" val="1686903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E93FD43-FB39-A1BC-CBC3-1B6C42A03627}"/>
              </a:ext>
            </a:extLst>
          </p:cNvPr>
          <p:cNvSpPr/>
          <p:nvPr/>
        </p:nvSpPr>
        <p:spPr>
          <a:xfrm>
            <a:off x="0" y="1"/>
            <a:ext cx="12192000" cy="169068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2" name="Nadpis 1">
            <a:extLst>
              <a:ext uri="{FF2B5EF4-FFF2-40B4-BE49-F238E27FC236}">
                <a16:creationId xmlns:a16="http://schemas.microsoft.com/office/drawing/2014/main" id="{5B65C6A3-5CD3-9597-2D36-ECD3661B333A}"/>
              </a:ext>
            </a:extLst>
          </p:cNvPr>
          <p:cNvSpPr>
            <a:spLocks noGrp="1"/>
          </p:cNvSpPr>
          <p:nvPr>
            <p:ph type="title"/>
          </p:nvPr>
        </p:nvSpPr>
        <p:spPr/>
        <p:txBody>
          <a:bodyPr/>
          <a:lstStyle/>
          <a:p>
            <a:r>
              <a:rPr lang="cs-CZ" dirty="0">
                <a:solidFill>
                  <a:schemeClr val="bg1"/>
                </a:solidFill>
                <a:latin typeface="Work Sans" pitchFamily="2" charset="-18"/>
              </a:rPr>
              <a:t>Probíhající podnikatelské insolvence</a:t>
            </a:r>
          </a:p>
        </p:txBody>
      </p:sp>
      <p:sp>
        <p:nvSpPr>
          <p:cNvPr id="6" name="Zástupný obsah 2">
            <a:extLst>
              <a:ext uri="{FF2B5EF4-FFF2-40B4-BE49-F238E27FC236}">
                <a16:creationId xmlns:a16="http://schemas.microsoft.com/office/drawing/2014/main" id="{57B97F82-8ABF-0006-2498-62625628BE2D}"/>
              </a:ext>
            </a:extLst>
          </p:cNvPr>
          <p:cNvSpPr txBox="1">
            <a:spLocks/>
          </p:cNvSpPr>
          <p:nvPr/>
        </p:nvSpPr>
        <p:spPr>
          <a:xfrm>
            <a:off x="1077237" y="2351729"/>
            <a:ext cx="6503633" cy="318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pl-PL" sz="3000" dirty="0">
                <a:latin typeface="Work Sans" pitchFamily="2" charset="-18"/>
              </a:rPr>
              <a:t>ŽIVNOSTNÍCI V KONKURZU</a:t>
            </a:r>
          </a:p>
          <a:p>
            <a:pPr marL="0" indent="0">
              <a:lnSpc>
                <a:spcPct val="200000"/>
              </a:lnSpc>
              <a:buFont typeface="Arial" panose="020B0604020202020204" pitchFamily="34" charset="0"/>
              <a:buNone/>
            </a:pPr>
            <a:r>
              <a:rPr lang="pl-PL" sz="3000" dirty="0">
                <a:latin typeface="Work Sans" pitchFamily="2" charset="-18"/>
              </a:rPr>
              <a:t>FIRMY V KONKURZU</a:t>
            </a:r>
          </a:p>
          <a:p>
            <a:pPr marL="0" indent="0">
              <a:lnSpc>
                <a:spcPct val="200000"/>
              </a:lnSpc>
              <a:buFont typeface="Arial" panose="020B0604020202020204" pitchFamily="34" charset="0"/>
              <a:buNone/>
            </a:pPr>
            <a:r>
              <a:rPr lang="pl-PL" sz="3000" dirty="0">
                <a:latin typeface="Work Sans" pitchFamily="2" charset="-18"/>
              </a:rPr>
              <a:t>REORGANIZACE</a:t>
            </a:r>
          </a:p>
        </p:txBody>
      </p:sp>
      <p:sp>
        <p:nvSpPr>
          <p:cNvPr id="13" name="Zástupný obsah 2">
            <a:extLst>
              <a:ext uri="{FF2B5EF4-FFF2-40B4-BE49-F238E27FC236}">
                <a16:creationId xmlns:a16="http://schemas.microsoft.com/office/drawing/2014/main" id="{735E361A-2877-7C2F-468B-E5DDD5107C1F}"/>
              </a:ext>
            </a:extLst>
          </p:cNvPr>
          <p:cNvSpPr txBox="1">
            <a:spLocks/>
          </p:cNvSpPr>
          <p:nvPr/>
        </p:nvSpPr>
        <p:spPr>
          <a:xfrm>
            <a:off x="9702554" y="2351729"/>
            <a:ext cx="1651246" cy="318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pl-PL" sz="3000" dirty="0">
                <a:latin typeface="Work Sans" pitchFamily="2" charset="-18"/>
              </a:rPr>
              <a:t>603</a:t>
            </a:r>
          </a:p>
          <a:p>
            <a:pPr marL="0" indent="0">
              <a:lnSpc>
                <a:spcPct val="200000"/>
              </a:lnSpc>
              <a:buFont typeface="Arial" panose="020B0604020202020204" pitchFamily="34" charset="0"/>
              <a:buNone/>
            </a:pPr>
            <a:r>
              <a:rPr lang="pl-PL" sz="3000" dirty="0">
                <a:latin typeface="Work Sans" pitchFamily="2" charset="-18"/>
              </a:rPr>
              <a:t>2.450</a:t>
            </a:r>
          </a:p>
          <a:p>
            <a:pPr marL="0" indent="0">
              <a:lnSpc>
                <a:spcPct val="200000"/>
              </a:lnSpc>
              <a:buFont typeface="Arial" panose="020B0604020202020204" pitchFamily="34" charset="0"/>
              <a:buNone/>
            </a:pPr>
            <a:r>
              <a:rPr lang="pl-PL" sz="3000" dirty="0">
                <a:latin typeface="Work Sans" pitchFamily="2" charset="-18"/>
              </a:rPr>
              <a:t>40</a:t>
            </a:r>
          </a:p>
        </p:txBody>
      </p:sp>
      <p:cxnSp>
        <p:nvCxnSpPr>
          <p:cNvPr id="14" name="Přímá spojnice 13">
            <a:extLst>
              <a:ext uri="{FF2B5EF4-FFF2-40B4-BE49-F238E27FC236}">
                <a16:creationId xmlns:a16="http://schemas.microsoft.com/office/drawing/2014/main" id="{048B1D4A-C086-38A6-CFD7-1CD53A973478}"/>
              </a:ext>
            </a:extLst>
          </p:cNvPr>
          <p:cNvCxnSpPr/>
          <p:nvPr/>
        </p:nvCxnSpPr>
        <p:spPr>
          <a:xfrm>
            <a:off x="955088" y="3464516"/>
            <a:ext cx="1028182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52561823-65F3-DF6A-2602-DF353877A2C7}"/>
              </a:ext>
            </a:extLst>
          </p:cNvPr>
          <p:cNvCxnSpPr/>
          <p:nvPr/>
        </p:nvCxnSpPr>
        <p:spPr>
          <a:xfrm>
            <a:off x="955088" y="4539578"/>
            <a:ext cx="1028182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F71FAE93-B429-8136-8BDC-2C785D96DBFC}"/>
              </a:ext>
            </a:extLst>
          </p:cNvPr>
          <p:cNvSpPr txBox="1"/>
          <p:nvPr/>
        </p:nvSpPr>
        <p:spPr>
          <a:xfrm>
            <a:off x="955089" y="5903419"/>
            <a:ext cx="8466534" cy="461665"/>
          </a:xfrm>
          <a:prstGeom prst="rect">
            <a:avLst/>
          </a:prstGeom>
          <a:noFill/>
        </p:spPr>
        <p:txBody>
          <a:bodyPr wrap="square">
            <a:spAutoFit/>
          </a:bodyPr>
          <a:lstStyle/>
          <a:p>
            <a:r>
              <a:rPr lang="pl-PL" sz="1200" dirty="0">
                <a:latin typeface="Work Sans" pitchFamily="2" charset="-18"/>
              </a:rPr>
              <a:t>Údaje k 31.12.2024 podle osob nikoli podle spisových značek</a:t>
            </a:r>
          </a:p>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spTree>
    <p:extLst>
      <p:ext uri="{BB962C8B-B14F-4D97-AF65-F5344CB8AC3E}">
        <p14:creationId xmlns:p14="http://schemas.microsoft.com/office/powerpoint/2010/main" val="4033318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E93FD43-FB39-A1BC-CBC3-1B6C42A03627}"/>
              </a:ext>
            </a:extLst>
          </p:cNvPr>
          <p:cNvSpPr/>
          <p:nvPr/>
        </p:nvSpPr>
        <p:spPr>
          <a:xfrm>
            <a:off x="0" y="1"/>
            <a:ext cx="12192000" cy="169068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2" name="Nadpis 1">
            <a:extLst>
              <a:ext uri="{FF2B5EF4-FFF2-40B4-BE49-F238E27FC236}">
                <a16:creationId xmlns:a16="http://schemas.microsoft.com/office/drawing/2014/main" id="{5B65C6A3-5CD3-9597-2D36-ECD3661B333A}"/>
              </a:ext>
            </a:extLst>
          </p:cNvPr>
          <p:cNvSpPr>
            <a:spLocks noGrp="1"/>
          </p:cNvSpPr>
          <p:nvPr>
            <p:ph type="title"/>
          </p:nvPr>
        </p:nvSpPr>
        <p:spPr/>
        <p:txBody>
          <a:bodyPr/>
          <a:lstStyle/>
          <a:p>
            <a:r>
              <a:rPr lang="cs-CZ" dirty="0">
                <a:solidFill>
                  <a:schemeClr val="bg1"/>
                </a:solidFill>
                <a:latin typeface="Work Sans" pitchFamily="2" charset="-18"/>
              </a:rPr>
              <a:t>Zasaženost</a:t>
            </a:r>
          </a:p>
        </p:txBody>
      </p:sp>
      <p:sp>
        <p:nvSpPr>
          <p:cNvPr id="6" name="Zástupný obsah 2">
            <a:extLst>
              <a:ext uri="{FF2B5EF4-FFF2-40B4-BE49-F238E27FC236}">
                <a16:creationId xmlns:a16="http://schemas.microsoft.com/office/drawing/2014/main" id="{57B97F82-8ABF-0006-2498-62625628BE2D}"/>
              </a:ext>
            </a:extLst>
          </p:cNvPr>
          <p:cNvSpPr txBox="1">
            <a:spLocks/>
          </p:cNvSpPr>
          <p:nvPr/>
        </p:nvSpPr>
        <p:spPr>
          <a:xfrm>
            <a:off x="1086952" y="1900771"/>
            <a:ext cx="4101404" cy="359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pl-PL" sz="3000" dirty="0">
                <a:latin typeface="Work Sans" pitchFamily="2" charset="-18"/>
              </a:rPr>
              <a:t>ŽIVNOSTNÍCI </a:t>
            </a:r>
          </a:p>
          <a:p>
            <a:pPr marL="0" indent="0">
              <a:lnSpc>
                <a:spcPct val="110000"/>
              </a:lnSpc>
              <a:spcBef>
                <a:spcPts val="600"/>
              </a:spcBef>
              <a:buFont typeface="Arial" panose="020B0604020202020204" pitchFamily="34" charset="0"/>
              <a:buNone/>
            </a:pPr>
            <a:r>
              <a:rPr lang="pl-PL" sz="3000" dirty="0">
                <a:latin typeface="Work Sans" pitchFamily="2" charset="-18"/>
              </a:rPr>
              <a:t>V KONKURZU</a:t>
            </a:r>
          </a:p>
          <a:p>
            <a:pPr marL="0" indent="0">
              <a:lnSpc>
                <a:spcPct val="200000"/>
              </a:lnSpc>
              <a:buFont typeface="Arial" panose="020B0604020202020204" pitchFamily="34" charset="0"/>
              <a:buNone/>
            </a:pPr>
            <a:r>
              <a:rPr lang="pl-PL" sz="3000" dirty="0">
                <a:latin typeface="Work Sans" pitchFamily="2" charset="-18"/>
              </a:rPr>
              <a:t>FIRMY V KONKURZU</a:t>
            </a:r>
          </a:p>
          <a:p>
            <a:pPr marL="0" indent="0">
              <a:lnSpc>
                <a:spcPct val="200000"/>
              </a:lnSpc>
              <a:buFont typeface="Arial" panose="020B0604020202020204" pitchFamily="34" charset="0"/>
              <a:buNone/>
            </a:pPr>
            <a:r>
              <a:rPr lang="pl-PL" sz="3000" dirty="0">
                <a:latin typeface="Work Sans" pitchFamily="2" charset="-18"/>
              </a:rPr>
              <a:t>REORGANIZACE</a:t>
            </a:r>
          </a:p>
        </p:txBody>
      </p:sp>
      <p:cxnSp>
        <p:nvCxnSpPr>
          <p:cNvPr id="14" name="Přímá spojnice 13">
            <a:extLst>
              <a:ext uri="{FF2B5EF4-FFF2-40B4-BE49-F238E27FC236}">
                <a16:creationId xmlns:a16="http://schemas.microsoft.com/office/drawing/2014/main" id="{048B1D4A-C086-38A6-CFD7-1CD53A973478}"/>
              </a:ext>
            </a:extLst>
          </p:cNvPr>
          <p:cNvCxnSpPr/>
          <p:nvPr/>
        </p:nvCxnSpPr>
        <p:spPr>
          <a:xfrm>
            <a:off x="955088" y="3464516"/>
            <a:ext cx="1028182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52561823-65F3-DF6A-2602-DF353877A2C7}"/>
              </a:ext>
            </a:extLst>
          </p:cNvPr>
          <p:cNvCxnSpPr/>
          <p:nvPr/>
        </p:nvCxnSpPr>
        <p:spPr>
          <a:xfrm>
            <a:off x="955088" y="4539578"/>
            <a:ext cx="10281821"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F71FAE93-B429-8136-8BDC-2C785D96DBFC}"/>
              </a:ext>
            </a:extLst>
          </p:cNvPr>
          <p:cNvSpPr txBox="1"/>
          <p:nvPr/>
        </p:nvSpPr>
        <p:spPr>
          <a:xfrm>
            <a:off x="955089" y="5903419"/>
            <a:ext cx="8466534" cy="461665"/>
          </a:xfrm>
          <a:prstGeom prst="rect">
            <a:avLst/>
          </a:prstGeom>
          <a:noFill/>
        </p:spPr>
        <p:txBody>
          <a:bodyPr wrap="square">
            <a:spAutoFit/>
          </a:bodyPr>
          <a:lstStyle/>
          <a:p>
            <a:r>
              <a:rPr lang="pl-PL" sz="1200" dirty="0">
                <a:latin typeface="Work Sans" pitchFamily="2" charset="-18"/>
              </a:rPr>
              <a:t>Údaje k 31.12.2024 podle osob nikoli podle spisových značek</a:t>
            </a:r>
          </a:p>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sp>
        <p:nvSpPr>
          <p:cNvPr id="3" name="Zástupný obsah 2">
            <a:extLst>
              <a:ext uri="{FF2B5EF4-FFF2-40B4-BE49-F238E27FC236}">
                <a16:creationId xmlns:a16="http://schemas.microsoft.com/office/drawing/2014/main" id="{6A83B792-8E10-0B11-3A71-A86A8D6323EF}"/>
              </a:ext>
            </a:extLst>
          </p:cNvPr>
          <p:cNvSpPr txBox="1">
            <a:spLocks/>
          </p:cNvSpPr>
          <p:nvPr/>
        </p:nvSpPr>
        <p:spPr>
          <a:xfrm>
            <a:off x="7790040" y="2233986"/>
            <a:ext cx="3563760" cy="1063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800" dirty="0">
                <a:latin typeface="Work Sans" pitchFamily="2" charset="-18"/>
              </a:rPr>
              <a:t>aktuální počet živnostníků v konkurzu (603) ku aktivním živnostníkům (1,1 mil.) </a:t>
            </a:r>
            <a:br>
              <a:rPr lang="cs-CZ" sz="2500" dirty="0">
                <a:latin typeface="Work Sans" pitchFamily="2" charset="-18"/>
              </a:rPr>
            </a:br>
            <a:endParaRPr lang="cs-CZ" sz="2500" dirty="0">
              <a:solidFill>
                <a:srgbClr val="0070C0"/>
              </a:solidFill>
              <a:latin typeface="Work Sans" pitchFamily="2" charset="-18"/>
            </a:endParaRPr>
          </a:p>
        </p:txBody>
      </p:sp>
      <p:sp>
        <p:nvSpPr>
          <p:cNvPr id="7" name="TextovéPole 6">
            <a:extLst>
              <a:ext uri="{FF2B5EF4-FFF2-40B4-BE49-F238E27FC236}">
                <a16:creationId xmlns:a16="http://schemas.microsoft.com/office/drawing/2014/main" id="{57EB0A15-D2EB-E6C7-04B2-2E2FB3F81B11}"/>
              </a:ext>
            </a:extLst>
          </p:cNvPr>
          <p:cNvSpPr txBox="1"/>
          <p:nvPr/>
        </p:nvSpPr>
        <p:spPr>
          <a:xfrm>
            <a:off x="5320220" y="2461299"/>
            <a:ext cx="2005659" cy="646331"/>
          </a:xfrm>
          <a:prstGeom prst="rect">
            <a:avLst/>
          </a:prstGeom>
          <a:noFill/>
        </p:spPr>
        <p:txBody>
          <a:bodyPr wrap="square">
            <a:spAutoFit/>
          </a:bodyPr>
          <a:lstStyle/>
          <a:p>
            <a:r>
              <a:rPr lang="cs-CZ" sz="3600" dirty="0">
                <a:solidFill>
                  <a:srgbClr val="0070C0"/>
                </a:solidFill>
                <a:latin typeface="Work Sans" pitchFamily="2" charset="-18"/>
              </a:rPr>
              <a:t>0,05 % </a:t>
            </a:r>
            <a:endParaRPr lang="cs-CZ" sz="3600" dirty="0"/>
          </a:p>
        </p:txBody>
      </p:sp>
      <p:sp>
        <p:nvSpPr>
          <p:cNvPr id="8" name="TextovéPole 7">
            <a:extLst>
              <a:ext uri="{FF2B5EF4-FFF2-40B4-BE49-F238E27FC236}">
                <a16:creationId xmlns:a16="http://schemas.microsoft.com/office/drawing/2014/main" id="{02C687A7-7113-7F49-E5DD-9FD41ABDB4F5}"/>
              </a:ext>
            </a:extLst>
          </p:cNvPr>
          <p:cNvSpPr txBox="1"/>
          <p:nvPr/>
        </p:nvSpPr>
        <p:spPr>
          <a:xfrm>
            <a:off x="5320220" y="3724182"/>
            <a:ext cx="2005659" cy="646331"/>
          </a:xfrm>
          <a:prstGeom prst="rect">
            <a:avLst/>
          </a:prstGeom>
          <a:noFill/>
        </p:spPr>
        <p:txBody>
          <a:bodyPr wrap="square">
            <a:spAutoFit/>
          </a:bodyPr>
          <a:lstStyle/>
          <a:p>
            <a:r>
              <a:rPr lang="cs-CZ" sz="3600" dirty="0">
                <a:solidFill>
                  <a:srgbClr val="0070C0"/>
                </a:solidFill>
                <a:latin typeface="Work Sans" pitchFamily="2" charset="-18"/>
              </a:rPr>
              <a:t>0,48 % </a:t>
            </a:r>
            <a:endParaRPr lang="cs-CZ" sz="3600" dirty="0"/>
          </a:p>
        </p:txBody>
      </p:sp>
      <p:sp>
        <p:nvSpPr>
          <p:cNvPr id="9" name="TextovéPole 8">
            <a:extLst>
              <a:ext uri="{FF2B5EF4-FFF2-40B4-BE49-F238E27FC236}">
                <a16:creationId xmlns:a16="http://schemas.microsoft.com/office/drawing/2014/main" id="{37E36444-0928-5E24-B200-2B5FE754D7CF}"/>
              </a:ext>
            </a:extLst>
          </p:cNvPr>
          <p:cNvSpPr txBox="1"/>
          <p:nvPr/>
        </p:nvSpPr>
        <p:spPr>
          <a:xfrm>
            <a:off x="5320220" y="4870699"/>
            <a:ext cx="2292435" cy="646331"/>
          </a:xfrm>
          <a:prstGeom prst="rect">
            <a:avLst/>
          </a:prstGeom>
          <a:noFill/>
        </p:spPr>
        <p:txBody>
          <a:bodyPr wrap="square">
            <a:spAutoFit/>
          </a:bodyPr>
          <a:lstStyle/>
          <a:p>
            <a:r>
              <a:rPr lang="cs-CZ" sz="3600" dirty="0">
                <a:solidFill>
                  <a:srgbClr val="0070C0"/>
                </a:solidFill>
                <a:latin typeface="Work Sans" pitchFamily="2" charset="-18"/>
              </a:rPr>
              <a:t>0,0023 % </a:t>
            </a:r>
            <a:endParaRPr lang="cs-CZ" sz="3600" dirty="0"/>
          </a:p>
        </p:txBody>
      </p:sp>
      <p:sp>
        <p:nvSpPr>
          <p:cNvPr id="10" name="Zástupný obsah 2">
            <a:extLst>
              <a:ext uri="{FF2B5EF4-FFF2-40B4-BE49-F238E27FC236}">
                <a16:creationId xmlns:a16="http://schemas.microsoft.com/office/drawing/2014/main" id="{AE09F02B-77EB-A1B0-656C-C92153406846}"/>
              </a:ext>
            </a:extLst>
          </p:cNvPr>
          <p:cNvSpPr txBox="1">
            <a:spLocks/>
          </p:cNvSpPr>
          <p:nvPr/>
        </p:nvSpPr>
        <p:spPr>
          <a:xfrm>
            <a:off x="7790040" y="3654398"/>
            <a:ext cx="3446869" cy="8143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1800" dirty="0">
                <a:latin typeface="Work Sans" pitchFamily="2" charset="-18"/>
              </a:rPr>
              <a:t>aktuální počet firem v konkurzu (2.450) ku aktivním firmám (500 tis.) </a:t>
            </a:r>
          </a:p>
        </p:txBody>
      </p:sp>
      <p:sp>
        <p:nvSpPr>
          <p:cNvPr id="11" name="Zástupný obsah 2">
            <a:extLst>
              <a:ext uri="{FF2B5EF4-FFF2-40B4-BE49-F238E27FC236}">
                <a16:creationId xmlns:a16="http://schemas.microsoft.com/office/drawing/2014/main" id="{6BF91FCC-4516-B3B8-B3C4-5574FE7B6AFE}"/>
              </a:ext>
            </a:extLst>
          </p:cNvPr>
          <p:cNvSpPr txBox="1">
            <a:spLocks/>
          </p:cNvSpPr>
          <p:nvPr/>
        </p:nvSpPr>
        <p:spPr>
          <a:xfrm>
            <a:off x="7790040" y="4708644"/>
            <a:ext cx="3446869" cy="114032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sz="2500" dirty="0">
                <a:latin typeface="Work Sans" pitchFamily="2" charset="-18"/>
              </a:rPr>
              <a:t>aktuální počet firem a živnostníků v reorganizaci (40) ku aktivním firmám </a:t>
            </a:r>
            <a:br>
              <a:rPr lang="cs-CZ" sz="2500" dirty="0">
                <a:latin typeface="Work Sans" pitchFamily="2" charset="-18"/>
              </a:rPr>
            </a:br>
            <a:r>
              <a:rPr lang="cs-CZ" sz="2500" dirty="0">
                <a:latin typeface="Work Sans" pitchFamily="2" charset="-18"/>
              </a:rPr>
              <a:t>a živnostníkům (1,6 mil.)</a:t>
            </a:r>
          </a:p>
        </p:txBody>
      </p:sp>
    </p:spTree>
    <p:extLst>
      <p:ext uri="{BB962C8B-B14F-4D97-AF65-F5344CB8AC3E}">
        <p14:creationId xmlns:p14="http://schemas.microsoft.com/office/powerpoint/2010/main" val="1846464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Ekonomické vazby</a:t>
            </a:r>
          </a:p>
        </p:txBody>
      </p:sp>
      <p:pic>
        <p:nvPicPr>
          <p:cNvPr id="8" name="Obrázek 7">
            <a:extLst>
              <a:ext uri="{FF2B5EF4-FFF2-40B4-BE49-F238E27FC236}">
                <a16:creationId xmlns:a16="http://schemas.microsoft.com/office/drawing/2014/main" id="{A2B1DACB-5A1E-0330-5CCC-E818942CC7EF}"/>
              </a:ext>
            </a:extLst>
          </p:cNvPr>
          <p:cNvPicPr>
            <a:picLocks noChangeAspect="1"/>
          </p:cNvPicPr>
          <p:nvPr/>
        </p:nvPicPr>
        <p:blipFill>
          <a:blip r:embed="rId2"/>
          <a:stretch>
            <a:fillRect/>
          </a:stretch>
        </p:blipFill>
        <p:spPr>
          <a:xfrm>
            <a:off x="1124205" y="2235516"/>
            <a:ext cx="9943589" cy="3890413"/>
          </a:xfrm>
          <a:prstGeom prst="rect">
            <a:avLst/>
          </a:prstGeom>
        </p:spPr>
      </p:pic>
      <p:sp>
        <p:nvSpPr>
          <p:cNvPr id="9" name="TextovéPole 8">
            <a:extLst>
              <a:ext uri="{FF2B5EF4-FFF2-40B4-BE49-F238E27FC236}">
                <a16:creationId xmlns:a16="http://schemas.microsoft.com/office/drawing/2014/main" id="{741DA764-5C18-4871-71F3-8D02674736E5}"/>
              </a:ext>
            </a:extLst>
          </p:cNvPr>
          <p:cNvSpPr txBox="1"/>
          <p:nvPr/>
        </p:nvSpPr>
        <p:spPr>
          <a:xfrm>
            <a:off x="9917392" y="6502339"/>
            <a:ext cx="2204364" cy="276999"/>
          </a:xfrm>
          <a:prstGeom prst="rect">
            <a:avLst/>
          </a:prstGeom>
          <a:noFill/>
        </p:spPr>
        <p:txBody>
          <a:bodyPr wrap="square">
            <a:spAutoFit/>
          </a:bodyPr>
          <a:lstStyle/>
          <a:p>
            <a:r>
              <a:rPr lang="cs-CZ" sz="1200" dirty="0">
                <a:latin typeface="Work Sans" pitchFamily="2" charset="-18"/>
              </a:rPr>
              <a:t>Zdroj: INSODATA</a:t>
            </a:r>
          </a:p>
        </p:txBody>
      </p:sp>
    </p:spTree>
    <p:extLst>
      <p:ext uri="{BB962C8B-B14F-4D97-AF65-F5344CB8AC3E}">
        <p14:creationId xmlns:p14="http://schemas.microsoft.com/office/powerpoint/2010/main" val="1229348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199CA-B183-3A21-1D04-099C12F9E9D5}"/>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E4DE5213-BC90-80D4-CA30-DA2339FDBC87}"/>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B69A8D57-BAC2-1CD0-C084-D05B11C5E458}"/>
              </a:ext>
            </a:extLst>
          </p:cNvPr>
          <p:cNvSpPr>
            <a:spLocks noGrp="1"/>
          </p:cNvSpPr>
          <p:nvPr>
            <p:ph type="title"/>
          </p:nvPr>
        </p:nvSpPr>
        <p:spPr/>
        <p:txBody>
          <a:bodyPr/>
          <a:lstStyle/>
          <a:p>
            <a:r>
              <a:rPr lang="cs-CZ" dirty="0">
                <a:solidFill>
                  <a:schemeClr val="bg1"/>
                </a:solidFill>
                <a:latin typeface="Work Sans" pitchFamily="2" charset="-18"/>
              </a:rPr>
              <a:t>Mapa – konkurz firem</a:t>
            </a:r>
          </a:p>
        </p:txBody>
      </p:sp>
      <p:pic>
        <p:nvPicPr>
          <p:cNvPr id="10" name="Obrázek 9">
            <a:extLst>
              <a:ext uri="{FF2B5EF4-FFF2-40B4-BE49-F238E27FC236}">
                <a16:creationId xmlns:a16="http://schemas.microsoft.com/office/drawing/2014/main" id="{AEB3E129-5955-8E9C-2EB5-39E650CD0972}"/>
              </a:ext>
            </a:extLst>
          </p:cNvPr>
          <p:cNvPicPr>
            <a:picLocks noChangeAspect="1"/>
          </p:cNvPicPr>
          <p:nvPr/>
        </p:nvPicPr>
        <p:blipFill>
          <a:blip r:embed="rId2"/>
          <a:stretch>
            <a:fillRect/>
          </a:stretch>
        </p:blipFill>
        <p:spPr>
          <a:xfrm>
            <a:off x="2985653" y="2320217"/>
            <a:ext cx="6220693" cy="4077269"/>
          </a:xfrm>
          <a:prstGeom prst="rect">
            <a:avLst/>
          </a:prstGeom>
        </p:spPr>
      </p:pic>
      <p:sp>
        <p:nvSpPr>
          <p:cNvPr id="3" name="TextovéPole 2">
            <a:extLst>
              <a:ext uri="{FF2B5EF4-FFF2-40B4-BE49-F238E27FC236}">
                <a16:creationId xmlns:a16="http://schemas.microsoft.com/office/drawing/2014/main" id="{6E02A1DD-ABE1-93F3-290B-49D2D4C8D353}"/>
              </a:ext>
            </a:extLst>
          </p:cNvPr>
          <p:cNvSpPr txBox="1"/>
          <p:nvPr/>
        </p:nvSpPr>
        <p:spPr>
          <a:xfrm>
            <a:off x="9917392" y="6502339"/>
            <a:ext cx="2204364" cy="276999"/>
          </a:xfrm>
          <a:prstGeom prst="rect">
            <a:avLst/>
          </a:prstGeom>
          <a:noFill/>
        </p:spPr>
        <p:txBody>
          <a:bodyPr wrap="square">
            <a:spAutoFit/>
          </a:bodyPr>
          <a:lstStyle/>
          <a:p>
            <a:r>
              <a:rPr lang="cs-CZ" sz="1200" dirty="0">
                <a:latin typeface="Work Sans" pitchFamily="2" charset="-18"/>
              </a:rPr>
              <a:t>Zdroj: INSODATA</a:t>
            </a:r>
          </a:p>
        </p:txBody>
      </p:sp>
    </p:spTree>
    <p:extLst>
      <p:ext uri="{BB962C8B-B14F-4D97-AF65-F5344CB8AC3E}">
        <p14:creationId xmlns:p14="http://schemas.microsoft.com/office/powerpoint/2010/main" val="856460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AC529-DA91-98AD-536C-6D0F77D9EAA3}"/>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1CFCBF45-6205-4AA6-D269-B9FF5062091D}"/>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73272AA2-92B8-425C-8D3D-F2582765BE34}"/>
              </a:ext>
            </a:extLst>
          </p:cNvPr>
          <p:cNvSpPr>
            <a:spLocks noGrp="1"/>
          </p:cNvSpPr>
          <p:nvPr>
            <p:ph type="title"/>
          </p:nvPr>
        </p:nvSpPr>
        <p:spPr/>
        <p:txBody>
          <a:bodyPr/>
          <a:lstStyle/>
          <a:p>
            <a:r>
              <a:rPr lang="cs-CZ" dirty="0">
                <a:solidFill>
                  <a:schemeClr val="bg1"/>
                </a:solidFill>
                <a:latin typeface="Work Sans" pitchFamily="2" charset="-18"/>
              </a:rPr>
              <a:t>Mapa - reorganizace</a:t>
            </a:r>
          </a:p>
        </p:txBody>
      </p:sp>
      <p:pic>
        <p:nvPicPr>
          <p:cNvPr id="8" name="Obrázek 7">
            <a:extLst>
              <a:ext uri="{FF2B5EF4-FFF2-40B4-BE49-F238E27FC236}">
                <a16:creationId xmlns:a16="http://schemas.microsoft.com/office/drawing/2014/main" id="{BEE42CF8-0123-1557-3244-2D77552B06D5}"/>
              </a:ext>
            </a:extLst>
          </p:cNvPr>
          <p:cNvPicPr>
            <a:picLocks noChangeAspect="1"/>
          </p:cNvPicPr>
          <p:nvPr/>
        </p:nvPicPr>
        <p:blipFill>
          <a:blip r:embed="rId2"/>
          <a:stretch>
            <a:fillRect/>
          </a:stretch>
        </p:blipFill>
        <p:spPr>
          <a:xfrm>
            <a:off x="2985653" y="2216630"/>
            <a:ext cx="6220693" cy="4077269"/>
          </a:xfrm>
          <a:prstGeom prst="rect">
            <a:avLst/>
          </a:prstGeom>
        </p:spPr>
      </p:pic>
      <p:sp>
        <p:nvSpPr>
          <p:cNvPr id="3" name="TextovéPole 2">
            <a:extLst>
              <a:ext uri="{FF2B5EF4-FFF2-40B4-BE49-F238E27FC236}">
                <a16:creationId xmlns:a16="http://schemas.microsoft.com/office/drawing/2014/main" id="{F19F77BD-1479-67B2-47E1-487D43302FBE}"/>
              </a:ext>
            </a:extLst>
          </p:cNvPr>
          <p:cNvSpPr txBox="1"/>
          <p:nvPr/>
        </p:nvSpPr>
        <p:spPr>
          <a:xfrm>
            <a:off x="9917392" y="6502339"/>
            <a:ext cx="2204364" cy="276999"/>
          </a:xfrm>
          <a:prstGeom prst="rect">
            <a:avLst/>
          </a:prstGeom>
          <a:noFill/>
        </p:spPr>
        <p:txBody>
          <a:bodyPr wrap="square">
            <a:spAutoFit/>
          </a:bodyPr>
          <a:lstStyle/>
          <a:p>
            <a:r>
              <a:rPr lang="cs-CZ" sz="1200" dirty="0">
                <a:latin typeface="Work Sans" pitchFamily="2" charset="-18"/>
              </a:rPr>
              <a:t>Zdroj: INSODATA</a:t>
            </a:r>
          </a:p>
        </p:txBody>
      </p:sp>
    </p:spTree>
    <p:extLst>
      <p:ext uri="{BB962C8B-B14F-4D97-AF65-F5344CB8AC3E}">
        <p14:creationId xmlns:p14="http://schemas.microsoft.com/office/powerpoint/2010/main" val="1115299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E1F16CDD-B7C8-7C6D-CEB2-F435F066521D}"/>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1CDCEFB8-3C91-2FF1-61F4-84B27BAA37D2}"/>
              </a:ext>
            </a:extLst>
          </p:cNvPr>
          <p:cNvSpPr>
            <a:spLocks noGrp="1"/>
          </p:cNvSpPr>
          <p:nvPr>
            <p:ph type="title"/>
          </p:nvPr>
        </p:nvSpPr>
        <p:spPr/>
        <p:txBody>
          <a:bodyPr>
            <a:normAutofit/>
          </a:bodyPr>
          <a:lstStyle/>
          <a:p>
            <a:r>
              <a:rPr lang="cs-CZ" dirty="0">
                <a:solidFill>
                  <a:schemeClr val="bg1"/>
                </a:solidFill>
                <a:latin typeface="Work Sans" pitchFamily="2" charset="-18"/>
              </a:rPr>
              <a:t>Víte, že?</a:t>
            </a:r>
          </a:p>
        </p:txBody>
      </p:sp>
      <p:sp>
        <p:nvSpPr>
          <p:cNvPr id="6" name="Zástupný text 5">
            <a:extLst>
              <a:ext uri="{FF2B5EF4-FFF2-40B4-BE49-F238E27FC236}">
                <a16:creationId xmlns:a16="http://schemas.microsoft.com/office/drawing/2014/main" id="{68944B6F-41A5-C776-B4B5-AB91C42456B9}"/>
              </a:ext>
            </a:extLst>
          </p:cNvPr>
          <p:cNvSpPr>
            <a:spLocks noGrp="1"/>
          </p:cNvSpPr>
          <p:nvPr>
            <p:ph type="body" idx="1"/>
          </p:nvPr>
        </p:nvSpPr>
        <p:spPr>
          <a:xfrm>
            <a:off x="839788" y="2055812"/>
            <a:ext cx="5157787" cy="823912"/>
          </a:xfrm>
        </p:spPr>
        <p:txBody>
          <a:bodyPr>
            <a:normAutofit/>
          </a:bodyPr>
          <a:lstStyle/>
          <a:p>
            <a:r>
              <a:rPr lang="cs-CZ" sz="2000" dirty="0">
                <a:latin typeface="Work Sans" pitchFamily="2" charset="-18"/>
              </a:rPr>
              <a:t>KONKURZ FIREM</a:t>
            </a:r>
          </a:p>
          <a:p>
            <a:r>
              <a:rPr lang="cs-CZ" sz="2000" dirty="0">
                <a:latin typeface="Work Sans" pitchFamily="2" charset="-18"/>
              </a:rPr>
              <a:t>2024</a:t>
            </a:r>
          </a:p>
        </p:txBody>
      </p:sp>
      <p:sp>
        <p:nvSpPr>
          <p:cNvPr id="3" name="Zástupný obsah 2">
            <a:extLst>
              <a:ext uri="{FF2B5EF4-FFF2-40B4-BE49-F238E27FC236}">
                <a16:creationId xmlns:a16="http://schemas.microsoft.com/office/drawing/2014/main" id="{4725DD9D-F3CF-41B3-E580-D55D50D8C990}"/>
              </a:ext>
            </a:extLst>
          </p:cNvPr>
          <p:cNvSpPr>
            <a:spLocks noGrp="1"/>
          </p:cNvSpPr>
          <p:nvPr>
            <p:ph sz="half" idx="2"/>
          </p:nvPr>
        </p:nvSpPr>
        <p:spPr>
          <a:xfrm>
            <a:off x="839788" y="3040859"/>
            <a:ext cx="5256212" cy="3684588"/>
          </a:xfrm>
        </p:spPr>
        <p:txBody>
          <a:bodyPr>
            <a:normAutofit fontScale="77500" lnSpcReduction="20000"/>
          </a:bodyPr>
          <a:lstStyle/>
          <a:p>
            <a:pPr marL="0" indent="0">
              <a:buNone/>
            </a:pPr>
            <a:r>
              <a:rPr lang="cs-CZ" sz="3200" dirty="0">
                <a:latin typeface="Work Sans" pitchFamily="2" charset="-18"/>
              </a:rPr>
              <a:t>Průměrný dluh firmy v konkurzu</a:t>
            </a:r>
          </a:p>
          <a:p>
            <a:pPr marL="0" indent="0" algn="ctr">
              <a:buNone/>
            </a:pPr>
            <a:r>
              <a:rPr lang="cs-CZ" sz="3600" dirty="0">
                <a:solidFill>
                  <a:srgbClr val="0070C0"/>
                </a:solidFill>
                <a:latin typeface="Work Sans" pitchFamily="2" charset="-18"/>
              </a:rPr>
              <a:t>43 mil. Kč</a:t>
            </a:r>
            <a:r>
              <a:rPr lang="cs-CZ" sz="3100" dirty="0">
                <a:solidFill>
                  <a:srgbClr val="0070C0"/>
                </a:solidFill>
                <a:latin typeface="Work Sans" pitchFamily="2" charset="-18"/>
              </a:rPr>
              <a:t>	</a:t>
            </a:r>
            <a:r>
              <a:rPr lang="cs-CZ" dirty="0">
                <a:latin typeface="Work Sans" pitchFamily="2" charset="-18"/>
              </a:rPr>
              <a:t> </a:t>
            </a:r>
          </a:p>
          <a:p>
            <a:pPr marL="0" indent="0">
              <a:buNone/>
            </a:pPr>
            <a:endParaRPr lang="cs-CZ" dirty="0">
              <a:latin typeface="Work Sans" pitchFamily="2" charset="-18"/>
            </a:endParaRPr>
          </a:p>
          <a:p>
            <a:pPr marL="0" indent="0">
              <a:buNone/>
            </a:pPr>
            <a:r>
              <a:rPr lang="cs-CZ" sz="3200" dirty="0">
                <a:latin typeface="Work Sans" pitchFamily="2" charset="-18"/>
              </a:rPr>
              <a:t>Průměrně zaplatili věřitelům </a:t>
            </a:r>
          </a:p>
          <a:p>
            <a:pPr marL="0" indent="0" algn="ctr">
              <a:buNone/>
            </a:pPr>
            <a:r>
              <a:rPr lang="cs-CZ" sz="3600" dirty="0">
                <a:solidFill>
                  <a:srgbClr val="0070C0"/>
                </a:solidFill>
                <a:latin typeface="Work Sans" pitchFamily="2" charset="-18"/>
              </a:rPr>
              <a:t>17 % z hodnoty dluhu</a:t>
            </a:r>
          </a:p>
          <a:p>
            <a:pPr marL="0" indent="0">
              <a:buNone/>
            </a:pPr>
            <a:endParaRPr lang="cs-CZ" sz="3600" dirty="0">
              <a:latin typeface="Work Sans" pitchFamily="2" charset="-18"/>
            </a:endParaRPr>
          </a:p>
          <a:p>
            <a:pPr marL="0" indent="0">
              <a:buNone/>
            </a:pPr>
            <a:r>
              <a:rPr lang="cs-CZ" sz="3200" dirty="0">
                <a:latin typeface="Work Sans" pitchFamily="2" charset="-18"/>
              </a:rPr>
              <a:t>Průměrně nezaplatí věřitelům ani korunu v</a:t>
            </a:r>
          </a:p>
          <a:p>
            <a:pPr marL="0" indent="0" algn="ctr">
              <a:buNone/>
            </a:pPr>
            <a:r>
              <a:rPr lang="cs-CZ" sz="3600" dirty="0">
                <a:solidFill>
                  <a:srgbClr val="0070C0"/>
                </a:solidFill>
                <a:latin typeface="Work Sans" pitchFamily="2" charset="-18"/>
              </a:rPr>
              <a:t>35 % případů </a:t>
            </a:r>
          </a:p>
          <a:p>
            <a:endParaRPr lang="cs-CZ" dirty="0"/>
          </a:p>
          <a:p>
            <a:endParaRPr lang="cs-CZ" dirty="0"/>
          </a:p>
        </p:txBody>
      </p:sp>
      <p:graphicFrame>
        <p:nvGraphicFramePr>
          <p:cNvPr id="10" name="Graf 9">
            <a:extLst>
              <a:ext uri="{FF2B5EF4-FFF2-40B4-BE49-F238E27FC236}">
                <a16:creationId xmlns:a16="http://schemas.microsoft.com/office/drawing/2014/main" id="{6A6F1572-852E-D109-58D4-2BEF53C9F7C6}"/>
              </a:ext>
            </a:extLst>
          </p:cNvPr>
          <p:cNvGraphicFramePr/>
          <p:nvPr>
            <p:extLst>
              <p:ext uri="{D42A27DB-BD31-4B8C-83A1-F6EECF244321}">
                <p14:modId xmlns:p14="http://schemas.microsoft.com/office/powerpoint/2010/main" val="63438279"/>
              </p:ext>
            </p:extLst>
          </p:nvPr>
        </p:nvGraphicFramePr>
        <p:xfrm>
          <a:off x="7004999" y="2415603"/>
          <a:ext cx="4179576" cy="312326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ovéPole 11">
            <a:extLst>
              <a:ext uri="{FF2B5EF4-FFF2-40B4-BE49-F238E27FC236}">
                <a16:creationId xmlns:a16="http://schemas.microsoft.com/office/drawing/2014/main" id="{32C7484F-11FF-FBD0-F20F-404F2EF43AEC}"/>
              </a:ext>
            </a:extLst>
          </p:cNvPr>
          <p:cNvSpPr txBox="1"/>
          <p:nvPr/>
        </p:nvSpPr>
        <p:spPr>
          <a:xfrm>
            <a:off x="10047118" y="6263782"/>
            <a:ext cx="2204364" cy="461665"/>
          </a:xfrm>
          <a:prstGeom prst="rect">
            <a:avLst/>
          </a:prstGeom>
          <a:noFill/>
        </p:spPr>
        <p:txBody>
          <a:bodyPr wrap="square">
            <a:spAutoFit/>
          </a:bodyPr>
          <a:lstStyle/>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a:p>
            <a:r>
              <a:rPr lang="cs-CZ" sz="1200" dirty="0">
                <a:latin typeface="Work Sans" pitchFamily="2" charset="-18"/>
              </a:rPr>
              <a:t>Analýza konkurzů 2024</a:t>
            </a:r>
          </a:p>
        </p:txBody>
      </p:sp>
    </p:spTree>
    <p:extLst>
      <p:ext uri="{BB962C8B-B14F-4D97-AF65-F5344CB8AC3E}">
        <p14:creationId xmlns:p14="http://schemas.microsoft.com/office/powerpoint/2010/main" val="302271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a:extLst>
              <a:ext uri="{FF2B5EF4-FFF2-40B4-BE49-F238E27FC236}">
                <a16:creationId xmlns:a16="http://schemas.microsoft.com/office/drawing/2014/main" id="{B619A6DD-B7A5-4108-9CA7-B4D4300F4CC1}"/>
              </a:ext>
            </a:extLst>
          </p:cNvPr>
          <p:cNvGraphicFramePr>
            <a:graphicFrameLocks/>
          </p:cNvGraphicFramePr>
          <p:nvPr>
            <p:extLst>
              <p:ext uri="{D42A27DB-BD31-4B8C-83A1-F6EECF244321}">
                <p14:modId xmlns:p14="http://schemas.microsoft.com/office/powerpoint/2010/main" val="2612759876"/>
              </p:ext>
            </p:extLst>
          </p:nvPr>
        </p:nvGraphicFramePr>
        <p:xfrm>
          <a:off x="381000" y="1930621"/>
          <a:ext cx="5532120" cy="4337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 11">
            <a:extLst>
              <a:ext uri="{FF2B5EF4-FFF2-40B4-BE49-F238E27FC236}">
                <a16:creationId xmlns:a16="http://schemas.microsoft.com/office/drawing/2014/main" id="{BF91D989-EF4C-F461-BE95-97A1D6762DF6}"/>
              </a:ext>
            </a:extLst>
          </p:cNvPr>
          <p:cNvGraphicFramePr>
            <a:graphicFrameLocks/>
          </p:cNvGraphicFramePr>
          <p:nvPr>
            <p:extLst>
              <p:ext uri="{D42A27DB-BD31-4B8C-83A1-F6EECF244321}">
                <p14:modId xmlns:p14="http://schemas.microsoft.com/office/powerpoint/2010/main" val="296808106"/>
              </p:ext>
            </p:extLst>
          </p:nvPr>
        </p:nvGraphicFramePr>
        <p:xfrm>
          <a:off x="6454048" y="1804010"/>
          <a:ext cx="5168747" cy="446458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délník 12">
            <a:extLst>
              <a:ext uri="{FF2B5EF4-FFF2-40B4-BE49-F238E27FC236}">
                <a16:creationId xmlns:a16="http://schemas.microsoft.com/office/drawing/2014/main" id="{630B28CC-53C1-CE3E-5015-733848CA9675}"/>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Nadpis 1">
            <a:extLst>
              <a:ext uri="{FF2B5EF4-FFF2-40B4-BE49-F238E27FC236}">
                <a16:creationId xmlns:a16="http://schemas.microsoft.com/office/drawing/2014/main" id="{38DD4240-5679-5C20-00AA-D95B9A5B65B8}"/>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solidFill>
                  <a:schemeClr val="bg1"/>
                </a:solidFill>
                <a:latin typeface="Work Sans" pitchFamily="2" charset="-18"/>
              </a:rPr>
              <a:t>Víte, že?</a:t>
            </a:r>
            <a:endParaRPr lang="cs-CZ" dirty="0">
              <a:solidFill>
                <a:schemeClr val="bg1"/>
              </a:solidFill>
              <a:latin typeface="Work Sans" pitchFamily="2" charset="-18"/>
            </a:endParaRPr>
          </a:p>
        </p:txBody>
      </p:sp>
      <p:sp>
        <p:nvSpPr>
          <p:cNvPr id="15" name="TextovéPole 14">
            <a:extLst>
              <a:ext uri="{FF2B5EF4-FFF2-40B4-BE49-F238E27FC236}">
                <a16:creationId xmlns:a16="http://schemas.microsoft.com/office/drawing/2014/main" id="{3026066B-BB38-924A-0D09-11386CE76280}"/>
              </a:ext>
            </a:extLst>
          </p:cNvPr>
          <p:cNvSpPr txBox="1"/>
          <p:nvPr/>
        </p:nvSpPr>
        <p:spPr>
          <a:xfrm>
            <a:off x="10032622" y="6381919"/>
            <a:ext cx="2204364" cy="461665"/>
          </a:xfrm>
          <a:prstGeom prst="rect">
            <a:avLst/>
          </a:prstGeom>
          <a:noFill/>
        </p:spPr>
        <p:txBody>
          <a:bodyPr wrap="square">
            <a:spAutoFit/>
          </a:bodyPr>
          <a:lstStyle/>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a:p>
            <a:r>
              <a:rPr lang="cs-CZ" sz="1200" dirty="0">
                <a:latin typeface="Work Sans" pitchFamily="2" charset="-18"/>
              </a:rPr>
              <a:t>Analýza konkurzů 2024</a:t>
            </a:r>
          </a:p>
        </p:txBody>
      </p:sp>
    </p:spTree>
    <p:extLst>
      <p:ext uri="{BB962C8B-B14F-4D97-AF65-F5344CB8AC3E}">
        <p14:creationId xmlns:p14="http://schemas.microsoft.com/office/powerpoint/2010/main" val="388154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63DB-EC47-00C2-6BA6-B503B1E42AE6}"/>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592A838A-42CB-3A12-CAA1-EA9A0859DC12}"/>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3A6FF591-12D1-05D0-E424-F15A836FA8E6}"/>
              </a:ext>
            </a:extLst>
          </p:cNvPr>
          <p:cNvSpPr>
            <a:spLocks noGrp="1"/>
          </p:cNvSpPr>
          <p:nvPr>
            <p:ph type="title"/>
          </p:nvPr>
        </p:nvSpPr>
        <p:spPr/>
        <p:txBody>
          <a:bodyPr/>
          <a:lstStyle/>
          <a:p>
            <a:r>
              <a:rPr lang="cs-CZ" dirty="0">
                <a:solidFill>
                  <a:schemeClr val="bg1"/>
                </a:solidFill>
                <a:latin typeface="Work Sans" pitchFamily="2" charset="-18"/>
              </a:rPr>
              <a:t>Úvodní otázka</a:t>
            </a:r>
          </a:p>
        </p:txBody>
      </p:sp>
      <p:sp>
        <p:nvSpPr>
          <p:cNvPr id="3" name="Zástupný obsah 2">
            <a:extLst>
              <a:ext uri="{FF2B5EF4-FFF2-40B4-BE49-F238E27FC236}">
                <a16:creationId xmlns:a16="http://schemas.microsoft.com/office/drawing/2014/main" id="{AD12E45A-0911-BAD9-1025-5C32022CA030}"/>
              </a:ext>
            </a:extLst>
          </p:cNvPr>
          <p:cNvSpPr>
            <a:spLocks noGrp="1"/>
          </p:cNvSpPr>
          <p:nvPr>
            <p:ph idx="1"/>
          </p:nvPr>
        </p:nvSpPr>
        <p:spPr>
          <a:xfrm>
            <a:off x="838200" y="2055812"/>
            <a:ext cx="9740154" cy="4351338"/>
          </a:xfrm>
        </p:spPr>
        <p:txBody>
          <a:bodyPr>
            <a:normAutofit/>
          </a:bodyPr>
          <a:lstStyle/>
          <a:p>
            <a:pPr marL="0" indent="0">
              <a:lnSpc>
                <a:spcPct val="120000"/>
              </a:lnSpc>
              <a:buNone/>
            </a:pPr>
            <a:r>
              <a:rPr lang="cs-CZ" sz="2200" b="1" dirty="0">
                <a:latin typeface="Work Sans" pitchFamily="2" charset="-18"/>
              </a:rPr>
              <a:t>CO SE VÁM VYBAVÍ, KDYŽ SLYŠÍTE SLOVO INSOLVENCE/INSOLVENČNÍ ŘÍZENÍ?</a:t>
            </a:r>
          </a:p>
        </p:txBody>
      </p:sp>
    </p:spTree>
    <p:extLst>
      <p:ext uri="{BB962C8B-B14F-4D97-AF65-F5344CB8AC3E}">
        <p14:creationId xmlns:p14="http://schemas.microsoft.com/office/powerpoint/2010/main" val="2381562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1"/>
            <a:ext cx="12192000" cy="3710866"/>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682C231A-E554-BD7B-A727-6A97CB8E86AF}"/>
              </a:ext>
            </a:extLst>
          </p:cNvPr>
          <p:cNvSpPr>
            <a:spLocks noGrp="1"/>
          </p:cNvSpPr>
          <p:nvPr>
            <p:ph type="ctrTitle"/>
          </p:nvPr>
        </p:nvSpPr>
        <p:spPr>
          <a:xfrm>
            <a:off x="254643" y="1041399"/>
            <a:ext cx="11563109" cy="2387601"/>
          </a:xfrm>
        </p:spPr>
        <p:txBody>
          <a:bodyPr>
            <a:normAutofit/>
          </a:bodyPr>
          <a:lstStyle/>
          <a:p>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Oddlužení</a:t>
            </a:r>
            <a:endParaRPr lang="cs-CZ" sz="5000" b="1" dirty="0">
              <a:solidFill>
                <a:schemeClr val="bg1"/>
              </a:solidFill>
              <a:latin typeface="Work Sans" pitchFamily="2" charset="-18"/>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1" y="5633603"/>
            <a:ext cx="3655778" cy="649916"/>
          </a:xfrm>
          <a:prstGeom prst="rect">
            <a:avLst/>
          </a:prstGeom>
        </p:spPr>
      </p:pic>
    </p:spTree>
    <p:extLst>
      <p:ext uri="{BB962C8B-B14F-4D97-AF65-F5344CB8AC3E}">
        <p14:creationId xmlns:p14="http://schemas.microsoft.com/office/powerpoint/2010/main" val="906722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65E9E-4CCE-2D87-8C20-DE7AF878AB79}"/>
            </a:ext>
          </a:extLst>
        </p:cNvPr>
        <p:cNvGrpSpPr/>
        <p:nvPr/>
      </p:nvGrpSpPr>
      <p:grpSpPr>
        <a:xfrm>
          <a:off x="0" y="0"/>
          <a:ext cx="0" cy="0"/>
          <a:chOff x="0" y="0"/>
          <a:chExt cx="0" cy="0"/>
        </a:xfrm>
      </p:grpSpPr>
      <p:sp>
        <p:nvSpPr>
          <p:cNvPr id="6" name="Obdélník 5">
            <a:extLst>
              <a:ext uri="{FF2B5EF4-FFF2-40B4-BE49-F238E27FC236}">
                <a16:creationId xmlns:a16="http://schemas.microsoft.com/office/drawing/2014/main" id="{A6A06E14-1214-BD59-CC25-B99CFCD2C994}"/>
              </a:ext>
            </a:extLst>
          </p:cNvPr>
          <p:cNvSpPr/>
          <p:nvPr/>
        </p:nvSpPr>
        <p:spPr>
          <a:xfrm>
            <a:off x="0" y="1"/>
            <a:ext cx="12192000" cy="6857999"/>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FADE4D41-65AC-42EF-C550-BF4470758DF2}"/>
              </a:ext>
            </a:extLst>
          </p:cNvPr>
          <p:cNvSpPr>
            <a:spLocks noGrp="1"/>
          </p:cNvSpPr>
          <p:nvPr>
            <p:ph type="title"/>
          </p:nvPr>
        </p:nvSpPr>
        <p:spPr>
          <a:xfrm>
            <a:off x="838200" y="2873432"/>
            <a:ext cx="10515600" cy="1111135"/>
          </a:xfrm>
        </p:spPr>
        <p:txBody>
          <a:bodyPr>
            <a:noAutofit/>
          </a:bodyPr>
          <a:lstStyle/>
          <a:p>
            <a:r>
              <a:rPr lang="cs-CZ" sz="4000" dirty="0">
                <a:solidFill>
                  <a:schemeClr val="bg1"/>
                </a:solidFill>
                <a:latin typeface="Work Sans" pitchFamily="2" charset="-18"/>
              </a:rPr>
              <a:t>Praktická ukázka, jak probíhá oddlužení</a:t>
            </a:r>
          </a:p>
        </p:txBody>
      </p:sp>
    </p:spTree>
    <p:extLst>
      <p:ext uri="{BB962C8B-B14F-4D97-AF65-F5344CB8AC3E}">
        <p14:creationId xmlns:p14="http://schemas.microsoft.com/office/powerpoint/2010/main" val="1824501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Kvízová otázka č. 5</a:t>
            </a:r>
          </a:p>
        </p:txBody>
      </p:sp>
      <p:sp>
        <p:nvSpPr>
          <p:cNvPr id="3" name="Zástupný obsah 2">
            <a:extLst>
              <a:ext uri="{FF2B5EF4-FFF2-40B4-BE49-F238E27FC236}">
                <a16:creationId xmlns:a16="http://schemas.microsoft.com/office/drawing/2014/main" id="{8A966F3A-AB01-213A-926F-81E825E5BBC9}"/>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KOLIKA OSOBÁM SOUDY POVOLILY ODDLUŽENÍ ZA 17 LET </a:t>
            </a:r>
            <a:br>
              <a:rPr lang="cs-CZ" sz="2100" b="1" dirty="0">
                <a:latin typeface="Work Sans" pitchFamily="2" charset="-18"/>
              </a:rPr>
            </a:br>
            <a:r>
              <a:rPr lang="cs-CZ" sz="2100" b="1" dirty="0">
                <a:latin typeface="Work Sans" pitchFamily="2" charset="-18"/>
              </a:rPr>
              <a:t>ÚČINNOSTI INSOLVENČNÍHO ZÁKONA (2008 – 2024)?</a:t>
            </a:r>
          </a:p>
          <a:p>
            <a:pPr marL="0" indent="0">
              <a:lnSpc>
                <a:spcPct val="120000"/>
              </a:lnSpc>
              <a:buNone/>
            </a:pPr>
            <a:endParaRPr lang="cs-CZ" sz="2100" dirty="0">
              <a:latin typeface="Work Sans" pitchFamily="2" charset="-18"/>
            </a:endParaRPr>
          </a:p>
          <a:p>
            <a:pPr marL="457200" indent="-457200">
              <a:lnSpc>
                <a:spcPct val="120000"/>
              </a:lnSpc>
              <a:buFont typeface="+mj-lt"/>
              <a:buAutoNum type="alphaUcPeriod"/>
            </a:pPr>
            <a:r>
              <a:rPr lang="cs-CZ" sz="2000" dirty="0">
                <a:latin typeface="Work Sans" pitchFamily="2" charset="-18"/>
              </a:rPr>
              <a:t>1,3 mil. </a:t>
            </a:r>
          </a:p>
          <a:p>
            <a:pPr marL="457200" indent="-457200">
              <a:lnSpc>
                <a:spcPct val="120000"/>
              </a:lnSpc>
              <a:buFont typeface="+mj-lt"/>
              <a:buAutoNum type="alphaUcPeriod"/>
            </a:pPr>
            <a:r>
              <a:rPr lang="cs-CZ" sz="2000" dirty="0">
                <a:latin typeface="Work Sans" pitchFamily="2" charset="-18"/>
              </a:rPr>
              <a:t>758 tis. </a:t>
            </a:r>
          </a:p>
          <a:p>
            <a:pPr marL="457200" indent="-457200">
              <a:lnSpc>
                <a:spcPct val="120000"/>
              </a:lnSpc>
              <a:buFont typeface="+mj-lt"/>
              <a:buAutoNum type="alphaUcPeriod"/>
            </a:pPr>
            <a:r>
              <a:rPr lang="cs-CZ" sz="2000" dirty="0">
                <a:latin typeface="Work Sans" pitchFamily="2" charset="-18"/>
              </a:rPr>
              <a:t>321 tis. </a:t>
            </a:r>
          </a:p>
          <a:p>
            <a:pPr marL="457200" indent="-457200">
              <a:lnSpc>
                <a:spcPct val="120000"/>
              </a:lnSpc>
              <a:buFont typeface="+mj-lt"/>
              <a:buAutoNum type="alphaUcPeriod"/>
            </a:pPr>
            <a:r>
              <a:rPr lang="cs-CZ" sz="2000" dirty="0">
                <a:latin typeface="Work Sans" pitchFamily="2" charset="-18"/>
              </a:rPr>
              <a:t>86 tis. </a:t>
            </a:r>
          </a:p>
          <a:p>
            <a:pPr marL="457200" indent="-457200">
              <a:lnSpc>
                <a:spcPct val="120000"/>
              </a:lnSpc>
              <a:buFont typeface="+mj-lt"/>
              <a:buAutoNum type="alphaUcPeriod"/>
            </a:pPr>
            <a:r>
              <a:rPr lang="cs-CZ" sz="2000" dirty="0">
                <a:latin typeface="Work Sans" pitchFamily="2" charset="-18"/>
              </a:rPr>
              <a:t>12 tis. </a:t>
            </a:r>
          </a:p>
        </p:txBody>
      </p:sp>
    </p:spTree>
    <p:extLst>
      <p:ext uri="{BB962C8B-B14F-4D97-AF65-F5344CB8AC3E}">
        <p14:creationId xmlns:p14="http://schemas.microsoft.com/office/powerpoint/2010/main" val="1948081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16B92-1D4A-329E-6241-89D54548E963}"/>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93CFC76E-0420-205C-47BD-FDB6043B020F}"/>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3449D402-6489-B090-0D98-8ED888C33E7C}"/>
              </a:ext>
            </a:extLst>
          </p:cNvPr>
          <p:cNvSpPr>
            <a:spLocks noGrp="1"/>
          </p:cNvSpPr>
          <p:nvPr>
            <p:ph type="title"/>
          </p:nvPr>
        </p:nvSpPr>
        <p:spPr/>
        <p:txBody>
          <a:bodyPr/>
          <a:lstStyle/>
          <a:p>
            <a:r>
              <a:rPr lang="cs-CZ" dirty="0">
                <a:solidFill>
                  <a:schemeClr val="bg1"/>
                </a:solidFill>
                <a:latin typeface="Work Sans" pitchFamily="2" charset="-18"/>
              </a:rPr>
              <a:t>Kvízová otázka č. 6</a:t>
            </a:r>
            <a:endParaRPr lang="cs-CZ" dirty="0">
              <a:solidFill>
                <a:schemeClr val="bg1"/>
              </a:solidFill>
              <a:highlight>
                <a:srgbClr val="FFFF00"/>
              </a:highlight>
              <a:latin typeface="Work Sans" pitchFamily="2" charset="-18"/>
            </a:endParaRPr>
          </a:p>
        </p:txBody>
      </p:sp>
      <p:sp>
        <p:nvSpPr>
          <p:cNvPr id="3" name="Zástupný obsah 2">
            <a:extLst>
              <a:ext uri="{FF2B5EF4-FFF2-40B4-BE49-F238E27FC236}">
                <a16:creationId xmlns:a16="http://schemas.microsoft.com/office/drawing/2014/main" id="{38B92A07-D6D5-E313-91F5-C0520EADD6BF}"/>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KOLIK OSOB SE KE KONCI ROKU 2024 NACHÁZELO </a:t>
            </a:r>
            <a:br>
              <a:rPr lang="cs-CZ" sz="2100" b="1" dirty="0">
                <a:latin typeface="Work Sans" pitchFamily="2" charset="-18"/>
              </a:rPr>
            </a:br>
            <a:r>
              <a:rPr lang="cs-CZ" sz="2100" b="1" dirty="0">
                <a:latin typeface="Work Sans" pitchFamily="2" charset="-18"/>
              </a:rPr>
              <a:t>V PROCESU ODDLUŽENÍ? </a:t>
            </a:r>
          </a:p>
          <a:p>
            <a:pPr marL="0" indent="0">
              <a:lnSpc>
                <a:spcPct val="120000"/>
              </a:lnSpc>
              <a:buNone/>
            </a:pPr>
            <a:endParaRPr lang="cs-CZ" sz="3400" dirty="0">
              <a:latin typeface="Work Sans" pitchFamily="2" charset="-18"/>
            </a:endParaRPr>
          </a:p>
          <a:p>
            <a:pPr marL="457200" indent="-457200">
              <a:lnSpc>
                <a:spcPct val="120000"/>
              </a:lnSpc>
              <a:buFont typeface="+mj-lt"/>
              <a:buAutoNum type="alphaUcPeriod"/>
            </a:pPr>
            <a:r>
              <a:rPr lang="cs-CZ" sz="2000" dirty="0">
                <a:latin typeface="Work Sans" pitchFamily="2" charset="-18"/>
              </a:rPr>
              <a:t>1 mil. </a:t>
            </a:r>
          </a:p>
          <a:p>
            <a:pPr marL="457200" indent="-457200">
              <a:lnSpc>
                <a:spcPct val="120000"/>
              </a:lnSpc>
              <a:buFont typeface="+mj-lt"/>
              <a:buAutoNum type="alphaUcPeriod"/>
            </a:pPr>
            <a:r>
              <a:rPr lang="cs-CZ" sz="2000" dirty="0">
                <a:latin typeface="Work Sans" pitchFamily="2" charset="-18"/>
              </a:rPr>
              <a:t>610 tis. </a:t>
            </a:r>
          </a:p>
          <a:p>
            <a:pPr marL="457200" indent="-457200">
              <a:lnSpc>
                <a:spcPct val="120000"/>
              </a:lnSpc>
              <a:buFont typeface="+mj-lt"/>
              <a:buAutoNum type="alphaUcPeriod"/>
            </a:pPr>
            <a:r>
              <a:rPr lang="cs-CZ" sz="2000" dirty="0">
                <a:latin typeface="Work Sans" pitchFamily="2" charset="-18"/>
              </a:rPr>
              <a:t>305 tis. </a:t>
            </a:r>
          </a:p>
          <a:p>
            <a:pPr marL="457200" indent="-457200">
              <a:lnSpc>
                <a:spcPct val="120000"/>
              </a:lnSpc>
              <a:buFont typeface="+mj-lt"/>
              <a:buAutoNum type="alphaUcPeriod"/>
            </a:pPr>
            <a:r>
              <a:rPr lang="cs-CZ" sz="2000" dirty="0">
                <a:latin typeface="Work Sans" pitchFamily="2" charset="-18"/>
              </a:rPr>
              <a:t>93 tis. </a:t>
            </a:r>
          </a:p>
          <a:p>
            <a:pPr marL="457200" indent="-457200">
              <a:lnSpc>
                <a:spcPct val="120000"/>
              </a:lnSpc>
              <a:buFont typeface="+mj-lt"/>
              <a:buAutoNum type="alphaUcPeriod"/>
            </a:pPr>
            <a:r>
              <a:rPr lang="cs-CZ" sz="2000" dirty="0">
                <a:latin typeface="Work Sans" pitchFamily="2" charset="-18"/>
              </a:rPr>
              <a:t>8 tis. </a:t>
            </a:r>
          </a:p>
        </p:txBody>
      </p:sp>
    </p:spTree>
    <p:extLst>
      <p:ext uri="{BB962C8B-B14F-4D97-AF65-F5344CB8AC3E}">
        <p14:creationId xmlns:p14="http://schemas.microsoft.com/office/powerpoint/2010/main" val="2692591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F6C5-E8DF-20C4-E11A-7E7290813A7E}"/>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C242C73C-98FC-4291-AB7E-559DC7A3A2E6}"/>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16ADE223-B0A1-94E3-F69D-F4A51F02D4CF}"/>
              </a:ext>
            </a:extLst>
          </p:cNvPr>
          <p:cNvSpPr>
            <a:spLocks noGrp="1"/>
          </p:cNvSpPr>
          <p:nvPr>
            <p:ph type="title"/>
          </p:nvPr>
        </p:nvSpPr>
        <p:spPr/>
        <p:txBody>
          <a:bodyPr/>
          <a:lstStyle/>
          <a:p>
            <a:r>
              <a:rPr lang="cs-CZ" dirty="0">
                <a:solidFill>
                  <a:schemeClr val="bg1"/>
                </a:solidFill>
                <a:latin typeface="Work Sans" pitchFamily="2" charset="-18"/>
              </a:rPr>
              <a:t>Kvízová otázka č. 7</a:t>
            </a:r>
            <a:endParaRPr lang="cs-CZ" dirty="0">
              <a:solidFill>
                <a:schemeClr val="bg1"/>
              </a:solidFill>
              <a:highlight>
                <a:srgbClr val="FFFF00"/>
              </a:highlight>
              <a:latin typeface="Work Sans" pitchFamily="2" charset="-18"/>
            </a:endParaRPr>
          </a:p>
        </p:txBody>
      </p:sp>
      <p:sp>
        <p:nvSpPr>
          <p:cNvPr id="3" name="Zástupný obsah 2">
            <a:extLst>
              <a:ext uri="{FF2B5EF4-FFF2-40B4-BE49-F238E27FC236}">
                <a16:creationId xmlns:a16="http://schemas.microsoft.com/office/drawing/2014/main" id="{9F22E19E-0222-4D9A-A242-05ED0AB8B766}"/>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MOHU SE NA KONCI PROCESU ODDLUŽENÍ ZBAVIT </a:t>
            </a:r>
            <a:br>
              <a:rPr lang="cs-CZ" sz="2100" b="1" dirty="0">
                <a:latin typeface="Work Sans" pitchFamily="2" charset="-18"/>
              </a:rPr>
            </a:br>
            <a:r>
              <a:rPr lang="cs-CZ" sz="2100" b="1" dirty="0">
                <a:latin typeface="Work Sans" pitchFamily="2" charset="-18"/>
              </a:rPr>
              <a:t>SVÝCH DLUHŮ, POKUD SPLNÍM VŠECHNY PODMÍNKY?</a:t>
            </a:r>
          </a:p>
          <a:p>
            <a:pPr marL="0" indent="0">
              <a:lnSpc>
                <a:spcPct val="120000"/>
              </a:lnSpc>
              <a:buNone/>
            </a:pPr>
            <a:endParaRPr lang="cs-CZ" sz="3400" dirty="0">
              <a:latin typeface="Work Sans" pitchFamily="2" charset="-18"/>
            </a:endParaRPr>
          </a:p>
          <a:p>
            <a:pPr marL="457200" indent="-457200">
              <a:lnSpc>
                <a:spcPct val="120000"/>
              </a:lnSpc>
              <a:buFont typeface="+mj-lt"/>
              <a:buAutoNum type="alphaUcPeriod"/>
            </a:pPr>
            <a:r>
              <a:rPr lang="cs-CZ" sz="2000" dirty="0">
                <a:latin typeface="Work Sans" pitchFamily="2" charset="-18"/>
              </a:rPr>
              <a:t>ANO</a:t>
            </a:r>
          </a:p>
          <a:p>
            <a:pPr marL="457200" indent="-457200">
              <a:lnSpc>
                <a:spcPct val="120000"/>
              </a:lnSpc>
              <a:buFont typeface="+mj-lt"/>
              <a:buAutoNum type="alphaUcPeriod"/>
            </a:pPr>
            <a:r>
              <a:rPr lang="cs-CZ" sz="2000" dirty="0">
                <a:latin typeface="Work Sans" pitchFamily="2" charset="-18"/>
              </a:rPr>
              <a:t>NE </a:t>
            </a:r>
          </a:p>
          <a:p>
            <a:pPr marL="457200" indent="-457200">
              <a:lnSpc>
                <a:spcPct val="120000"/>
              </a:lnSpc>
              <a:buFont typeface="+mj-lt"/>
              <a:buAutoNum type="alphaUcPeriod"/>
            </a:pPr>
            <a:r>
              <a:rPr lang="cs-CZ" sz="2000" dirty="0">
                <a:latin typeface="Work Sans" pitchFamily="2" charset="-18"/>
              </a:rPr>
              <a:t>NEVÍM</a:t>
            </a:r>
          </a:p>
        </p:txBody>
      </p:sp>
    </p:spTree>
    <p:extLst>
      <p:ext uri="{BB962C8B-B14F-4D97-AF65-F5344CB8AC3E}">
        <p14:creationId xmlns:p14="http://schemas.microsoft.com/office/powerpoint/2010/main" val="2862382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403A5-2EE1-25E6-CFF3-73080E2BFDB5}"/>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D9AAEF29-E757-998E-4E5A-CCE105B7F486}"/>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715B3A9A-F079-70F5-0CAB-7099FC1EF4C9}"/>
              </a:ext>
            </a:extLst>
          </p:cNvPr>
          <p:cNvSpPr>
            <a:spLocks noGrp="1"/>
          </p:cNvSpPr>
          <p:nvPr>
            <p:ph type="title"/>
          </p:nvPr>
        </p:nvSpPr>
        <p:spPr/>
        <p:txBody>
          <a:bodyPr/>
          <a:lstStyle/>
          <a:p>
            <a:r>
              <a:rPr lang="cs-CZ" dirty="0">
                <a:solidFill>
                  <a:schemeClr val="bg1"/>
                </a:solidFill>
                <a:latin typeface="Work Sans" pitchFamily="2" charset="-18"/>
              </a:rPr>
              <a:t>Kvízová otázka č. 8</a:t>
            </a:r>
            <a:endParaRPr lang="cs-CZ" dirty="0">
              <a:solidFill>
                <a:schemeClr val="bg1"/>
              </a:solidFill>
              <a:highlight>
                <a:srgbClr val="FFFF00"/>
              </a:highlight>
              <a:latin typeface="Work Sans" pitchFamily="2" charset="-18"/>
            </a:endParaRPr>
          </a:p>
        </p:txBody>
      </p:sp>
      <p:sp>
        <p:nvSpPr>
          <p:cNvPr id="3" name="Zástupný obsah 2">
            <a:extLst>
              <a:ext uri="{FF2B5EF4-FFF2-40B4-BE49-F238E27FC236}">
                <a16:creationId xmlns:a16="http://schemas.microsoft.com/office/drawing/2014/main" id="{87B5C663-A6CC-02F7-1A1A-F21678DAEBF1}"/>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JAKÝ JE PRŮMĚRNÝ DLUH DLUŽNÍKA V ODDLUŽENÍ? </a:t>
            </a:r>
          </a:p>
          <a:p>
            <a:pPr marL="0" indent="0">
              <a:lnSpc>
                <a:spcPct val="120000"/>
              </a:lnSpc>
              <a:buNone/>
            </a:pPr>
            <a:endParaRPr lang="cs-CZ" sz="3400" dirty="0">
              <a:latin typeface="Work Sans" pitchFamily="2" charset="-18"/>
            </a:endParaRPr>
          </a:p>
          <a:p>
            <a:pPr marL="457200" indent="-457200">
              <a:lnSpc>
                <a:spcPct val="120000"/>
              </a:lnSpc>
              <a:buFont typeface="+mj-lt"/>
              <a:buAutoNum type="alphaUcPeriod"/>
            </a:pPr>
            <a:r>
              <a:rPr lang="cs-CZ" sz="2000" dirty="0">
                <a:latin typeface="Work Sans" pitchFamily="2" charset="-18"/>
              </a:rPr>
              <a:t>méně než 150 tis. Kč</a:t>
            </a:r>
          </a:p>
          <a:p>
            <a:pPr marL="457200" indent="-457200">
              <a:lnSpc>
                <a:spcPct val="120000"/>
              </a:lnSpc>
              <a:buFont typeface="+mj-lt"/>
              <a:buAutoNum type="alphaUcPeriod"/>
            </a:pPr>
            <a:r>
              <a:rPr lang="cs-CZ" sz="2000" dirty="0">
                <a:latin typeface="Work Sans" pitchFamily="2" charset="-18"/>
              </a:rPr>
              <a:t>150 tis. - 500 tis. Kč</a:t>
            </a:r>
          </a:p>
          <a:p>
            <a:pPr marL="457200" indent="-457200">
              <a:lnSpc>
                <a:spcPct val="120000"/>
              </a:lnSpc>
              <a:buFont typeface="+mj-lt"/>
              <a:buAutoNum type="alphaUcPeriod"/>
            </a:pPr>
            <a:r>
              <a:rPr lang="cs-CZ" sz="2000" dirty="0">
                <a:latin typeface="Work Sans" pitchFamily="2" charset="-18"/>
              </a:rPr>
              <a:t>500 tis. - 1 mil. Kč</a:t>
            </a:r>
          </a:p>
          <a:p>
            <a:pPr marL="457200" indent="-457200">
              <a:lnSpc>
                <a:spcPct val="120000"/>
              </a:lnSpc>
              <a:buFont typeface="+mj-lt"/>
              <a:buAutoNum type="alphaUcPeriod"/>
            </a:pPr>
            <a:r>
              <a:rPr lang="cs-CZ" sz="2000" dirty="0">
                <a:latin typeface="Work Sans" pitchFamily="2" charset="-18"/>
              </a:rPr>
              <a:t>1 mil. – 1,5 mil. Kč</a:t>
            </a:r>
          </a:p>
          <a:p>
            <a:pPr marL="457200" indent="-457200">
              <a:lnSpc>
                <a:spcPct val="120000"/>
              </a:lnSpc>
              <a:buFont typeface="+mj-lt"/>
              <a:buAutoNum type="alphaUcPeriod"/>
            </a:pPr>
            <a:r>
              <a:rPr lang="cs-CZ" sz="2000" dirty="0">
                <a:latin typeface="Work Sans" pitchFamily="2" charset="-18"/>
              </a:rPr>
              <a:t>více než 1,5 mil. Kč</a:t>
            </a:r>
          </a:p>
          <a:p>
            <a:pPr marL="0" indent="0">
              <a:lnSpc>
                <a:spcPct val="120000"/>
              </a:lnSpc>
              <a:buNone/>
            </a:pPr>
            <a:endParaRPr lang="cs-CZ" sz="2000" dirty="0">
              <a:latin typeface="Work Sans" pitchFamily="2" charset="-18"/>
            </a:endParaRPr>
          </a:p>
        </p:txBody>
      </p:sp>
    </p:spTree>
    <p:extLst>
      <p:ext uri="{BB962C8B-B14F-4D97-AF65-F5344CB8AC3E}">
        <p14:creationId xmlns:p14="http://schemas.microsoft.com/office/powerpoint/2010/main" val="513999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Kvízová otázka č. 5 - odpověď</a:t>
            </a:r>
          </a:p>
        </p:txBody>
      </p:sp>
      <p:sp>
        <p:nvSpPr>
          <p:cNvPr id="3" name="Zástupný obsah 2">
            <a:extLst>
              <a:ext uri="{FF2B5EF4-FFF2-40B4-BE49-F238E27FC236}">
                <a16:creationId xmlns:a16="http://schemas.microsoft.com/office/drawing/2014/main" id="{8A966F3A-AB01-213A-926F-81E825E5BBC9}"/>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KOLIKA OSOBÁM SOUDY POVOLILY ODDLUŽENÍ ZA 17 LET ÚČINNOSTI INSOLVENČNÍHO ZÁKONA (2008 – 2024)?</a:t>
            </a:r>
          </a:p>
          <a:p>
            <a:pPr marL="0" indent="0">
              <a:lnSpc>
                <a:spcPct val="120000"/>
              </a:lnSpc>
              <a:buNone/>
            </a:pPr>
            <a:endParaRPr lang="cs-CZ" sz="2100" dirty="0">
              <a:latin typeface="Work Sans" pitchFamily="2" charset="-18"/>
            </a:endParaRPr>
          </a:p>
          <a:p>
            <a:pPr marL="457200" indent="-457200">
              <a:lnSpc>
                <a:spcPct val="120000"/>
              </a:lnSpc>
              <a:buFont typeface="+mj-lt"/>
              <a:buAutoNum type="alphaUcPeriod"/>
            </a:pPr>
            <a:r>
              <a:rPr lang="cs-CZ" sz="2000" dirty="0">
                <a:latin typeface="Work Sans" pitchFamily="2" charset="-18"/>
              </a:rPr>
              <a:t>1,3 mil. </a:t>
            </a:r>
          </a:p>
          <a:p>
            <a:pPr marL="457200" indent="-457200">
              <a:lnSpc>
                <a:spcPct val="120000"/>
              </a:lnSpc>
              <a:buFont typeface="+mj-lt"/>
              <a:buAutoNum type="alphaUcPeriod"/>
            </a:pPr>
            <a:r>
              <a:rPr lang="cs-CZ" sz="2000" dirty="0">
                <a:latin typeface="Work Sans" pitchFamily="2" charset="-18"/>
              </a:rPr>
              <a:t>758 tis. </a:t>
            </a:r>
          </a:p>
          <a:p>
            <a:pPr marL="457200" indent="-457200">
              <a:lnSpc>
                <a:spcPct val="120000"/>
              </a:lnSpc>
              <a:buFont typeface="+mj-lt"/>
              <a:buAutoNum type="alphaUcPeriod"/>
            </a:pPr>
            <a:r>
              <a:rPr lang="cs-CZ" sz="2000" b="1" dirty="0">
                <a:solidFill>
                  <a:srgbClr val="00B050"/>
                </a:solidFill>
                <a:latin typeface="Work Sans" pitchFamily="2" charset="-18"/>
              </a:rPr>
              <a:t>321 tis. </a:t>
            </a:r>
          </a:p>
          <a:p>
            <a:pPr marL="457200" indent="-457200">
              <a:lnSpc>
                <a:spcPct val="120000"/>
              </a:lnSpc>
              <a:buFont typeface="+mj-lt"/>
              <a:buAutoNum type="alphaUcPeriod"/>
            </a:pPr>
            <a:r>
              <a:rPr lang="cs-CZ" sz="2000" dirty="0">
                <a:latin typeface="Work Sans" pitchFamily="2" charset="-18"/>
              </a:rPr>
              <a:t>86 tis. </a:t>
            </a:r>
          </a:p>
          <a:p>
            <a:pPr marL="457200" indent="-457200">
              <a:lnSpc>
                <a:spcPct val="120000"/>
              </a:lnSpc>
              <a:buFont typeface="+mj-lt"/>
              <a:buAutoNum type="alphaUcPeriod"/>
            </a:pPr>
            <a:r>
              <a:rPr lang="cs-CZ" sz="2000" dirty="0">
                <a:latin typeface="Work Sans" pitchFamily="2" charset="-18"/>
              </a:rPr>
              <a:t>12 tis. </a:t>
            </a:r>
          </a:p>
        </p:txBody>
      </p:sp>
    </p:spTree>
    <p:extLst>
      <p:ext uri="{BB962C8B-B14F-4D97-AF65-F5344CB8AC3E}">
        <p14:creationId xmlns:p14="http://schemas.microsoft.com/office/powerpoint/2010/main" val="551891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6D487-3A2E-10E1-ECA9-CE1E01DC34D5}"/>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ED68C428-4067-CF57-1C96-767905A0D013}"/>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C4075C28-6D20-9A4F-1F5A-6E849E2B01CF}"/>
              </a:ext>
            </a:extLst>
          </p:cNvPr>
          <p:cNvSpPr>
            <a:spLocks noGrp="1"/>
          </p:cNvSpPr>
          <p:nvPr>
            <p:ph type="title"/>
          </p:nvPr>
        </p:nvSpPr>
        <p:spPr/>
        <p:txBody>
          <a:bodyPr/>
          <a:lstStyle/>
          <a:p>
            <a:r>
              <a:rPr lang="cs-CZ" dirty="0">
                <a:solidFill>
                  <a:schemeClr val="bg1"/>
                </a:solidFill>
                <a:latin typeface="Work Sans" pitchFamily="2" charset="-18"/>
              </a:rPr>
              <a:t>Kvízová otázka č. 6 - odpověď</a:t>
            </a:r>
          </a:p>
        </p:txBody>
      </p:sp>
      <p:sp>
        <p:nvSpPr>
          <p:cNvPr id="3" name="Zástupný obsah 2">
            <a:extLst>
              <a:ext uri="{FF2B5EF4-FFF2-40B4-BE49-F238E27FC236}">
                <a16:creationId xmlns:a16="http://schemas.microsoft.com/office/drawing/2014/main" id="{177D5725-4FA9-9DAC-9610-6E11C564E464}"/>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KOLIK OSOB SE KE KONCI ROKU 2024 NACHÁZELO V PROCESU ODDLUŽENÍ?</a:t>
            </a:r>
            <a:r>
              <a:rPr lang="cs-CZ" sz="2000" b="1" dirty="0">
                <a:latin typeface="Work Sans" pitchFamily="2" charset="-18"/>
              </a:rPr>
              <a:t> </a:t>
            </a:r>
          </a:p>
          <a:p>
            <a:pPr marL="0" indent="0">
              <a:lnSpc>
                <a:spcPct val="120000"/>
              </a:lnSpc>
              <a:buNone/>
            </a:pPr>
            <a:endParaRPr lang="cs-CZ" sz="3400" dirty="0">
              <a:latin typeface="Work Sans" pitchFamily="2" charset="-18"/>
            </a:endParaRPr>
          </a:p>
          <a:p>
            <a:pPr marL="457200" indent="-457200">
              <a:lnSpc>
                <a:spcPct val="120000"/>
              </a:lnSpc>
              <a:buFont typeface="+mj-lt"/>
              <a:buAutoNum type="alphaUcPeriod"/>
            </a:pPr>
            <a:r>
              <a:rPr lang="cs-CZ" sz="2000" dirty="0">
                <a:latin typeface="Work Sans" pitchFamily="2" charset="-18"/>
              </a:rPr>
              <a:t>1 mil. </a:t>
            </a:r>
          </a:p>
          <a:p>
            <a:pPr marL="457200" indent="-457200">
              <a:lnSpc>
                <a:spcPct val="120000"/>
              </a:lnSpc>
              <a:buFont typeface="+mj-lt"/>
              <a:buAutoNum type="alphaUcPeriod"/>
            </a:pPr>
            <a:r>
              <a:rPr lang="cs-CZ" sz="2000" dirty="0">
                <a:latin typeface="Work Sans" pitchFamily="2" charset="-18"/>
              </a:rPr>
              <a:t>610 tis. </a:t>
            </a:r>
          </a:p>
          <a:p>
            <a:pPr marL="457200" indent="-457200">
              <a:lnSpc>
                <a:spcPct val="120000"/>
              </a:lnSpc>
              <a:buFont typeface="+mj-lt"/>
              <a:buAutoNum type="alphaUcPeriod"/>
            </a:pPr>
            <a:r>
              <a:rPr lang="cs-CZ" sz="2000" dirty="0">
                <a:latin typeface="Work Sans" pitchFamily="2" charset="-18"/>
              </a:rPr>
              <a:t>305 tis. </a:t>
            </a:r>
          </a:p>
          <a:p>
            <a:pPr marL="457200" indent="-457200">
              <a:lnSpc>
                <a:spcPct val="120000"/>
              </a:lnSpc>
              <a:buFont typeface="+mj-lt"/>
              <a:buAutoNum type="alphaUcPeriod"/>
            </a:pPr>
            <a:r>
              <a:rPr lang="cs-CZ" sz="2000" b="1" dirty="0">
                <a:solidFill>
                  <a:srgbClr val="00B050"/>
                </a:solidFill>
                <a:latin typeface="Work Sans" pitchFamily="2" charset="-18"/>
              </a:rPr>
              <a:t>93 tis. </a:t>
            </a:r>
          </a:p>
          <a:p>
            <a:pPr marL="457200" indent="-457200">
              <a:lnSpc>
                <a:spcPct val="120000"/>
              </a:lnSpc>
              <a:buFont typeface="+mj-lt"/>
              <a:buAutoNum type="alphaUcPeriod"/>
            </a:pPr>
            <a:r>
              <a:rPr lang="cs-CZ" sz="2000" dirty="0">
                <a:latin typeface="Work Sans" pitchFamily="2" charset="-18"/>
              </a:rPr>
              <a:t>8 tis. </a:t>
            </a:r>
          </a:p>
        </p:txBody>
      </p:sp>
    </p:spTree>
    <p:extLst>
      <p:ext uri="{BB962C8B-B14F-4D97-AF65-F5344CB8AC3E}">
        <p14:creationId xmlns:p14="http://schemas.microsoft.com/office/powerpoint/2010/main" val="2464259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6BF2-494D-3022-357B-5E9D8AD4FFAE}"/>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0EB07D08-D97A-F75D-D051-C4FBD44B4CEF}"/>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B985165D-1E6C-D6B6-F58A-25C2D2B9EAD7}"/>
              </a:ext>
            </a:extLst>
          </p:cNvPr>
          <p:cNvSpPr>
            <a:spLocks noGrp="1"/>
          </p:cNvSpPr>
          <p:nvPr>
            <p:ph type="title"/>
          </p:nvPr>
        </p:nvSpPr>
        <p:spPr/>
        <p:txBody>
          <a:bodyPr/>
          <a:lstStyle/>
          <a:p>
            <a:r>
              <a:rPr lang="cs-CZ" dirty="0">
                <a:solidFill>
                  <a:schemeClr val="bg1"/>
                </a:solidFill>
                <a:latin typeface="Work Sans" pitchFamily="2" charset="-18"/>
              </a:rPr>
              <a:t>Kvízová otázka č. 7 - odpověď</a:t>
            </a:r>
            <a:endParaRPr lang="cs-CZ" dirty="0">
              <a:solidFill>
                <a:schemeClr val="bg1"/>
              </a:solidFill>
              <a:highlight>
                <a:srgbClr val="FFFF00"/>
              </a:highlight>
              <a:latin typeface="Work Sans" pitchFamily="2" charset="-18"/>
            </a:endParaRPr>
          </a:p>
        </p:txBody>
      </p:sp>
      <p:sp>
        <p:nvSpPr>
          <p:cNvPr id="3" name="Zástupný obsah 2">
            <a:extLst>
              <a:ext uri="{FF2B5EF4-FFF2-40B4-BE49-F238E27FC236}">
                <a16:creationId xmlns:a16="http://schemas.microsoft.com/office/drawing/2014/main" id="{8783641D-06D0-3B1F-7C42-5F305185D938}"/>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MOHU SE NA KONCI PROCESU ODDLUŽENÍ ZBAVIT SVÝCH DLUHŮ, POKUD SPLNÍM VŠECHNY PODMÍNKY?</a:t>
            </a:r>
          </a:p>
          <a:p>
            <a:pPr marL="0" indent="0">
              <a:lnSpc>
                <a:spcPct val="120000"/>
              </a:lnSpc>
              <a:buNone/>
            </a:pPr>
            <a:endParaRPr lang="cs-CZ" sz="3400" dirty="0">
              <a:latin typeface="Work Sans" pitchFamily="2" charset="-18"/>
            </a:endParaRPr>
          </a:p>
          <a:p>
            <a:pPr marL="457200" indent="-457200">
              <a:lnSpc>
                <a:spcPct val="120000"/>
              </a:lnSpc>
              <a:buFont typeface="+mj-lt"/>
              <a:buAutoNum type="alphaUcPeriod"/>
            </a:pPr>
            <a:r>
              <a:rPr lang="cs-CZ" sz="2000" b="1" dirty="0">
                <a:solidFill>
                  <a:srgbClr val="00B050"/>
                </a:solidFill>
                <a:latin typeface="Work Sans" pitchFamily="2" charset="-18"/>
              </a:rPr>
              <a:t>ANO</a:t>
            </a:r>
          </a:p>
          <a:p>
            <a:pPr marL="457200" indent="-457200">
              <a:lnSpc>
                <a:spcPct val="120000"/>
              </a:lnSpc>
              <a:buFont typeface="+mj-lt"/>
              <a:buAutoNum type="alphaUcPeriod"/>
            </a:pPr>
            <a:r>
              <a:rPr lang="cs-CZ" sz="2000" dirty="0">
                <a:latin typeface="Work Sans" pitchFamily="2" charset="-18"/>
              </a:rPr>
              <a:t>NE </a:t>
            </a:r>
          </a:p>
          <a:p>
            <a:pPr marL="457200" indent="-457200">
              <a:lnSpc>
                <a:spcPct val="120000"/>
              </a:lnSpc>
              <a:buFont typeface="+mj-lt"/>
              <a:buAutoNum type="alphaUcPeriod"/>
            </a:pPr>
            <a:r>
              <a:rPr lang="cs-CZ" sz="2000" dirty="0">
                <a:latin typeface="Work Sans" pitchFamily="2" charset="-18"/>
              </a:rPr>
              <a:t>NEVÍM</a:t>
            </a:r>
          </a:p>
        </p:txBody>
      </p:sp>
    </p:spTree>
    <p:extLst>
      <p:ext uri="{BB962C8B-B14F-4D97-AF65-F5344CB8AC3E}">
        <p14:creationId xmlns:p14="http://schemas.microsoft.com/office/powerpoint/2010/main" val="249821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F457-F7A7-D993-03A0-887A7262E6E2}"/>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E3922A16-ECBA-A1C2-46CF-5805B5CF4FDF}"/>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4C905D35-87AC-9E8F-7E5F-81275BE318D7}"/>
              </a:ext>
            </a:extLst>
          </p:cNvPr>
          <p:cNvSpPr>
            <a:spLocks noGrp="1"/>
          </p:cNvSpPr>
          <p:nvPr>
            <p:ph type="title"/>
          </p:nvPr>
        </p:nvSpPr>
        <p:spPr/>
        <p:txBody>
          <a:bodyPr/>
          <a:lstStyle/>
          <a:p>
            <a:r>
              <a:rPr lang="cs-CZ" dirty="0">
                <a:solidFill>
                  <a:schemeClr val="bg1"/>
                </a:solidFill>
                <a:latin typeface="Work Sans" pitchFamily="2" charset="-18"/>
              </a:rPr>
              <a:t>Kvízová otázka č. 8 - odpověď</a:t>
            </a:r>
            <a:endParaRPr lang="cs-CZ" dirty="0">
              <a:solidFill>
                <a:schemeClr val="bg1"/>
              </a:solidFill>
              <a:highlight>
                <a:srgbClr val="FFFF00"/>
              </a:highlight>
              <a:latin typeface="Work Sans" pitchFamily="2" charset="-18"/>
            </a:endParaRPr>
          </a:p>
        </p:txBody>
      </p:sp>
      <p:sp>
        <p:nvSpPr>
          <p:cNvPr id="3" name="Zástupný obsah 2">
            <a:extLst>
              <a:ext uri="{FF2B5EF4-FFF2-40B4-BE49-F238E27FC236}">
                <a16:creationId xmlns:a16="http://schemas.microsoft.com/office/drawing/2014/main" id="{95A93BC5-6BDA-4487-E543-FA979D1DE4D3}"/>
              </a:ext>
            </a:extLst>
          </p:cNvPr>
          <p:cNvSpPr>
            <a:spLocks noGrp="1"/>
          </p:cNvSpPr>
          <p:nvPr>
            <p:ph idx="1"/>
          </p:nvPr>
        </p:nvSpPr>
        <p:spPr>
          <a:xfrm>
            <a:off x="838200" y="2055812"/>
            <a:ext cx="10515600" cy="4351338"/>
          </a:xfrm>
        </p:spPr>
        <p:txBody>
          <a:bodyPr>
            <a:normAutofit/>
          </a:bodyPr>
          <a:lstStyle/>
          <a:p>
            <a:pPr marL="0" indent="0">
              <a:lnSpc>
                <a:spcPct val="120000"/>
              </a:lnSpc>
              <a:buNone/>
            </a:pPr>
            <a:r>
              <a:rPr lang="cs-CZ" sz="2100" b="1" dirty="0">
                <a:latin typeface="Work Sans" pitchFamily="2" charset="-18"/>
              </a:rPr>
              <a:t>JAKÝ JE PRŮMĚRNÝ DLUH DLUŽNÍKA V ODDLUŽENÍ? </a:t>
            </a:r>
          </a:p>
          <a:p>
            <a:pPr marL="0" indent="0">
              <a:lnSpc>
                <a:spcPct val="120000"/>
              </a:lnSpc>
              <a:buNone/>
            </a:pPr>
            <a:endParaRPr lang="cs-CZ" sz="2100" dirty="0">
              <a:latin typeface="Work Sans" pitchFamily="2" charset="-18"/>
            </a:endParaRPr>
          </a:p>
          <a:p>
            <a:pPr marL="457200" indent="-457200">
              <a:lnSpc>
                <a:spcPct val="120000"/>
              </a:lnSpc>
              <a:buFont typeface="+mj-lt"/>
              <a:buAutoNum type="alphaUcPeriod"/>
            </a:pPr>
            <a:r>
              <a:rPr lang="cs-CZ" sz="2000" dirty="0">
                <a:latin typeface="Work Sans" pitchFamily="2" charset="-18"/>
              </a:rPr>
              <a:t>méně než 150 tis. Kč</a:t>
            </a:r>
          </a:p>
          <a:p>
            <a:pPr marL="457200" indent="-457200">
              <a:lnSpc>
                <a:spcPct val="120000"/>
              </a:lnSpc>
              <a:buFont typeface="+mj-lt"/>
              <a:buAutoNum type="alphaUcPeriod"/>
            </a:pPr>
            <a:r>
              <a:rPr lang="cs-CZ" sz="2000" dirty="0">
                <a:latin typeface="Work Sans" pitchFamily="2" charset="-18"/>
              </a:rPr>
              <a:t>150 tis. - 500 tis. Kč</a:t>
            </a:r>
          </a:p>
          <a:p>
            <a:pPr marL="457200" indent="-457200">
              <a:lnSpc>
                <a:spcPct val="120000"/>
              </a:lnSpc>
              <a:buFont typeface="+mj-lt"/>
              <a:buAutoNum type="alphaUcPeriod"/>
            </a:pPr>
            <a:r>
              <a:rPr lang="cs-CZ" sz="2000" dirty="0">
                <a:latin typeface="Work Sans" pitchFamily="2" charset="-18"/>
              </a:rPr>
              <a:t>500 tis. - 1 mil. Kč</a:t>
            </a:r>
          </a:p>
          <a:p>
            <a:pPr marL="457200" indent="-457200">
              <a:lnSpc>
                <a:spcPct val="120000"/>
              </a:lnSpc>
              <a:buFont typeface="+mj-lt"/>
              <a:buAutoNum type="alphaUcPeriod"/>
            </a:pPr>
            <a:r>
              <a:rPr lang="cs-CZ" sz="2000" b="1" dirty="0">
                <a:solidFill>
                  <a:srgbClr val="00B050"/>
                </a:solidFill>
                <a:latin typeface="Work Sans" pitchFamily="2" charset="-18"/>
              </a:rPr>
              <a:t>1 mil. – 1,5 mil. Kč</a:t>
            </a:r>
          </a:p>
          <a:p>
            <a:pPr marL="457200" indent="-457200">
              <a:lnSpc>
                <a:spcPct val="120000"/>
              </a:lnSpc>
              <a:buFont typeface="+mj-lt"/>
              <a:buAutoNum type="alphaUcPeriod"/>
            </a:pPr>
            <a:r>
              <a:rPr lang="cs-CZ" sz="2000" dirty="0">
                <a:latin typeface="Work Sans" pitchFamily="2" charset="-18"/>
              </a:rPr>
              <a:t>více než 1,5 mil. Kč</a:t>
            </a:r>
          </a:p>
          <a:p>
            <a:pPr marL="0" indent="0">
              <a:lnSpc>
                <a:spcPct val="120000"/>
              </a:lnSpc>
              <a:buNone/>
            </a:pPr>
            <a:endParaRPr lang="cs-CZ" sz="2000" dirty="0">
              <a:latin typeface="Work Sans" pitchFamily="2" charset="-18"/>
            </a:endParaRPr>
          </a:p>
        </p:txBody>
      </p:sp>
    </p:spTree>
    <p:extLst>
      <p:ext uri="{BB962C8B-B14F-4D97-AF65-F5344CB8AC3E}">
        <p14:creationId xmlns:p14="http://schemas.microsoft.com/office/powerpoint/2010/main" val="174315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61418-496D-24C4-3840-717FBD2C9B33}"/>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53F9E29A-0CD5-E484-EE3B-31F436FB8807}"/>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8FDC4911-59CF-769A-7754-9AB6FE0C1DA9}"/>
              </a:ext>
            </a:extLst>
          </p:cNvPr>
          <p:cNvSpPr>
            <a:spLocks noGrp="1"/>
          </p:cNvSpPr>
          <p:nvPr>
            <p:ph type="title"/>
          </p:nvPr>
        </p:nvSpPr>
        <p:spPr/>
        <p:txBody>
          <a:bodyPr/>
          <a:lstStyle/>
          <a:p>
            <a:r>
              <a:rPr lang="cs-CZ" dirty="0">
                <a:solidFill>
                  <a:schemeClr val="bg1"/>
                </a:solidFill>
                <a:latin typeface="Work Sans" pitchFamily="2" charset="-18"/>
              </a:rPr>
              <a:t>Vaše odpovědi</a:t>
            </a:r>
          </a:p>
        </p:txBody>
      </p:sp>
      <p:sp>
        <p:nvSpPr>
          <p:cNvPr id="3" name="Zástupný obsah 2">
            <a:extLst>
              <a:ext uri="{FF2B5EF4-FFF2-40B4-BE49-F238E27FC236}">
                <a16:creationId xmlns:a16="http://schemas.microsoft.com/office/drawing/2014/main" id="{F3550DF7-E55D-D1FB-3754-42EAAAE2FA67}"/>
              </a:ext>
            </a:extLst>
          </p:cNvPr>
          <p:cNvSpPr>
            <a:spLocks noGrp="1"/>
          </p:cNvSpPr>
          <p:nvPr>
            <p:ph idx="1"/>
          </p:nvPr>
        </p:nvSpPr>
        <p:spPr>
          <a:xfrm>
            <a:off x="536154" y="1923610"/>
            <a:ext cx="11472232" cy="4807696"/>
          </a:xfrm>
        </p:spPr>
        <p:txBody>
          <a:bodyPr>
            <a:noAutofit/>
          </a:bodyPr>
          <a:lstStyle/>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Dluhy		Dluhy		Dluhy		Dluhy		Dluhy		Krach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		Datel		Problém 		zbaveni majetku		dluh 		Dluhy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Tutovka na </a:t>
            </a:r>
            <a:r>
              <a:rPr lang="cs-CZ" sz="1300" kern="100" dirty="0" err="1">
                <a:effectLst/>
                <a:latin typeface="Work Sans" pitchFamily="2" charset="-18"/>
                <a:ea typeface="Aptos" panose="020B0004020202020204" pitchFamily="34" charset="0"/>
                <a:cs typeface="Times New Roman" panose="02020603050405020304" pitchFamily="18" charset="0"/>
              </a:rPr>
              <a:t>tipáči</a:t>
            </a:r>
            <a:r>
              <a:rPr lang="cs-CZ" sz="1300" kern="100" dirty="0">
                <a:effectLst/>
                <a:latin typeface="Work Sans" pitchFamily="2" charset="-18"/>
                <a:ea typeface="Aptos" panose="020B0004020202020204" pitchFamily="34" charset="0"/>
                <a:cs typeface="Times New Roman" panose="02020603050405020304" pitchFamily="18" charset="0"/>
              </a:rPr>
              <a:t>		dlužení peněz		Neschopnost splácet		Problém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zabavení majetku		úpadek		Proces oddlužení, když je někdo zadlužený tak moc, že to nezvládne již splácet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Zadlužený až po uši 	</a:t>
            </a:r>
            <a:r>
              <a:rPr lang="cs-CZ" sz="1300" kern="100" dirty="0">
                <a:latin typeface="Work Sans" pitchFamily="2" charset="-18"/>
                <a:ea typeface="Aptos" panose="020B0004020202020204" pitchFamily="34" charset="0"/>
                <a:cs typeface="Times New Roman" panose="02020603050405020304" pitchFamily="18" charset="0"/>
              </a:rPr>
              <a:t>	Ukončení fungování firmy a prodej majetku 		Neschopnost </a:t>
            </a:r>
            <a:r>
              <a:rPr lang="cs-CZ" sz="1300" kern="100" dirty="0">
                <a:effectLst/>
                <a:latin typeface="Work Sans" pitchFamily="2" charset="-18"/>
                <a:ea typeface="Aptos" panose="020B0004020202020204" pitchFamily="34" charset="0"/>
                <a:cs typeface="Times New Roman" panose="02020603050405020304" pitchFamily="18" charset="0"/>
              </a:rPr>
              <a:t>platit </a:t>
            </a:r>
            <a:r>
              <a:rPr lang="cs-CZ" sz="1300" kern="100" dirty="0" err="1">
                <a:effectLst/>
                <a:latin typeface="Work Sans" pitchFamily="2" charset="-18"/>
                <a:ea typeface="Aptos" panose="020B0004020202020204" pitchFamily="34" charset="0"/>
                <a:cs typeface="Times New Roman" panose="02020603050405020304" pitchFamily="18" charset="0"/>
              </a:rPr>
              <a:t>zavazky</a:t>
            </a:r>
            <a:r>
              <a:rPr lang="cs-CZ" sz="1300" kern="100" dirty="0">
                <a:effectLst/>
                <a:latin typeface="Work Sans" pitchFamily="2" charset="-18"/>
                <a:ea typeface="Aptos" panose="020B0004020202020204" pitchFamily="34" charset="0"/>
                <a:cs typeface="Times New Roman" panose="02020603050405020304" pitchFamily="18" charset="0"/>
              </a:rPr>
              <a:t>	Dluhy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Zadlužení 		</a:t>
            </a:r>
            <a:r>
              <a:rPr lang="cs-CZ" sz="1300" kern="100" dirty="0" err="1">
                <a:effectLst/>
                <a:latin typeface="Work Sans" pitchFamily="2" charset="-18"/>
                <a:ea typeface="Aptos" panose="020B0004020202020204" pitchFamily="34" charset="0"/>
                <a:cs typeface="Times New Roman" panose="02020603050405020304" pitchFamily="18" charset="0"/>
              </a:rPr>
              <a:t>Nezaplacene</a:t>
            </a:r>
            <a:r>
              <a:rPr lang="cs-CZ" sz="1300" kern="100" dirty="0">
                <a:effectLst/>
                <a:latin typeface="Work Sans" pitchFamily="2" charset="-18"/>
                <a:ea typeface="Aptos" panose="020B0004020202020204" pitchFamily="34" charset="0"/>
                <a:cs typeface="Times New Roman" panose="02020603050405020304" pitchFamily="18" charset="0"/>
              </a:rPr>
              <a:t> </a:t>
            </a:r>
            <a:r>
              <a:rPr lang="cs-CZ" sz="1300" kern="100" dirty="0" err="1">
                <a:effectLst/>
                <a:latin typeface="Work Sans" pitchFamily="2" charset="-18"/>
                <a:ea typeface="Aptos" panose="020B0004020202020204" pitchFamily="34" charset="0"/>
                <a:cs typeface="Times New Roman" panose="02020603050405020304" pitchFamily="18" charset="0"/>
              </a:rPr>
              <a:t>zavazky</a:t>
            </a:r>
            <a:r>
              <a:rPr lang="cs-CZ" sz="1300" kern="100" dirty="0">
                <a:effectLst/>
                <a:latin typeface="Work Sans" pitchFamily="2" charset="-18"/>
                <a:ea typeface="Aptos" panose="020B0004020202020204" pitchFamily="34" charset="0"/>
                <a:cs typeface="Times New Roman" panose="02020603050405020304" pitchFamily="18" charset="0"/>
              </a:rPr>
              <a:t>		Nemožnost platit své závazky 		Nic 		dluh</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	Problém		Platební neschopnost		firma/</a:t>
            </a:r>
            <a:r>
              <a:rPr lang="cs-CZ" sz="1300" kern="100" dirty="0" err="1">
                <a:effectLst/>
                <a:latin typeface="Work Sans" pitchFamily="2" charset="-18"/>
                <a:ea typeface="Aptos" panose="020B0004020202020204" pitchFamily="34" charset="0"/>
                <a:cs typeface="Times New Roman" panose="02020603050405020304" pitchFamily="18" charset="0"/>
              </a:rPr>
              <a:t>domacnost</a:t>
            </a:r>
            <a:r>
              <a:rPr lang="cs-CZ" sz="1300" kern="100" dirty="0">
                <a:effectLst/>
                <a:latin typeface="Work Sans" pitchFamily="2" charset="-18"/>
                <a:ea typeface="Aptos" panose="020B0004020202020204" pitchFamily="34" charset="0"/>
                <a:cs typeface="Times New Roman" panose="02020603050405020304" pitchFamily="18" charset="0"/>
              </a:rPr>
              <a:t> není schopna platit dluhy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Neschopnost </a:t>
            </a:r>
            <a:r>
              <a:rPr lang="cs-CZ" sz="1300" kern="100" dirty="0" err="1">
                <a:effectLst/>
                <a:latin typeface="Work Sans" pitchFamily="2" charset="-18"/>
                <a:ea typeface="Aptos" panose="020B0004020202020204" pitchFamily="34" charset="0"/>
                <a:cs typeface="Times New Roman" panose="02020603050405020304" pitchFamily="18" charset="0"/>
              </a:rPr>
              <a:t>splacat</a:t>
            </a:r>
            <a:r>
              <a:rPr lang="cs-CZ" sz="1300" kern="100" dirty="0">
                <a:effectLst/>
                <a:latin typeface="Work Sans" pitchFamily="2" charset="-18"/>
                <a:ea typeface="Aptos" panose="020B0004020202020204" pitchFamily="34" charset="0"/>
                <a:cs typeface="Times New Roman" panose="02020603050405020304" pitchFamily="18" charset="0"/>
              </a:rPr>
              <a:t> </a:t>
            </a:r>
            <a:r>
              <a:rPr lang="cs-CZ" sz="1300" kern="100" dirty="0" err="1">
                <a:effectLst/>
                <a:latin typeface="Work Sans" pitchFamily="2" charset="-18"/>
                <a:ea typeface="Aptos" panose="020B0004020202020204" pitchFamily="34" charset="0"/>
                <a:cs typeface="Times New Roman" panose="02020603050405020304" pitchFamily="18" charset="0"/>
              </a:rPr>
              <a:t>dlhy</a:t>
            </a:r>
            <a:r>
              <a:rPr lang="cs-CZ" sz="1300" kern="100" dirty="0">
                <a:effectLst/>
                <a:latin typeface="Work Sans" pitchFamily="2" charset="-18"/>
                <a:ea typeface="Aptos" panose="020B0004020202020204" pitchFamily="34" charset="0"/>
                <a:cs typeface="Times New Roman" panose="02020603050405020304" pitchFamily="18" charset="0"/>
              </a:rPr>
              <a:t>		</a:t>
            </a:r>
            <a:r>
              <a:rPr lang="cs-CZ" sz="1300" kern="100" dirty="0" err="1">
                <a:effectLst/>
                <a:latin typeface="Work Sans" pitchFamily="2" charset="-18"/>
                <a:ea typeface="Aptos" panose="020B0004020202020204" pitchFamily="34" charset="0"/>
                <a:cs typeface="Times New Roman" panose="02020603050405020304" pitchFamily="18" charset="0"/>
              </a:rPr>
              <a:t>Predluzrni</a:t>
            </a:r>
            <a:r>
              <a:rPr lang="cs-CZ" sz="1300" kern="100" dirty="0">
                <a:effectLst/>
                <a:latin typeface="Work Sans" pitchFamily="2" charset="-18"/>
                <a:ea typeface="Aptos" panose="020B0004020202020204" pitchFamily="34" charset="0"/>
                <a:cs typeface="Times New Roman" panose="02020603050405020304" pitchFamily="18" charset="0"/>
              </a:rPr>
              <a:t>		platební neschopnost		neplacení dluhů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ztráta 	Zadluženost		Problémy se splácením dluhů		Neschopnost splácet závazky	</a:t>
            </a:r>
          </a:p>
          <a:p>
            <a:pPr marL="0" indent="0">
              <a:lnSpc>
                <a:spcPct val="107000"/>
              </a:lnSpc>
              <a:spcAft>
                <a:spcPts val="800"/>
              </a:spcAft>
              <a:buNone/>
            </a:pPr>
            <a:r>
              <a:rPr lang="cs-CZ" sz="1300" kern="100" dirty="0">
                <a:effectLst/>
                <a:latin typeface="Work Sans" pitchFamily="2" charset="-18"/>
                <a:ea typeface="Aptos" panose="020B0004020202020204" pitchFamily="34" charset="0"/>
                <a:cs typeface="Times New Roman" panose="02020603050405020304" pitchFamily="18" charset="0"/>
              </a:rPr>
              <a:t>Když není dlužník schopen plnit své finanční závazky 		Splacení dluhů		Zdržení exekučního řízení</a:t>
            </a:r>
            <a:endParaRPr lang="cs-CZ" sz="1300" dirty="0">
              <a:latin typeface="Work Sans" pitchFamily="2" charset="-18"/>
            </a:endParaRPr>
          </a:p>
        </p:txBody>
      </p:sp>
    </p:spTree>
    <p:extLst>
      <p:ext uri="{BB962C8B-B14F-4D97-AF65-F5344CB8AC3E}">
        <p14:creationId xmlns:p14="http://schemas.microsoft.com/office/powerpoint/2010/main" val="1307055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Vývoj oddlužení – významné milníky a změny zákona</a:t>
            </a:r>
          </a:p>
        </p:txBody>
      </p:sp>
      <p:sp>
        <p:nvSpPr>
          <p:cNvPr id="7" name="Zástupný obsah 5">
            <a:extLst>
              <a:ext uri="{FF2B5EF4-FFF2-40B4-BE49-F238E27FC236}">
                <a16:creationId xmlns:a16="http://schemas.microsoft.com/office/drawing/2014/main" id="{8983042B-D703-D2E9-2F56-2E9538FAECB4}"/>
              </a:ext>
            </a:extLst>
          </p:cNvPr>
          <p:cNvSpPr txBox="1">
            <a:spLocks/>
          </p:cNvSpPr>
          <p:nvPr/>
        </p:nvSpPr>
        <p:spPr>
          <a:xfrm>
            <a:off x="838200" y="1921439"/>
            <a:ext cx="10515600" cy="476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romanUcPeriod"/>
            </a:pPr>
            <a:r>
              <a:rPr lang="cs-CZ" sz="2200" b="1" dirty="0">
                <a:latin typeface="Work Sans" pitchFamily="2" charset="-18"/>
              </a:rPr>
              <a:t>2008</a:t>
            </a:r>
            <a:r>
              <a:rPr lang="cs-CZ" sz="2200" dirty="0">
                <a:latin typeface="Work Sans" pitchFamily="2" charset="-18"/>
              </a:rPr>
              <a:t> – účinnost insolvenčního zákona, ve kterém je prvně definováno oddlužení, doba oddlužování stanovena na 5 let pro všechny</a:t>
            </a:r>
          </a:p>
          <a:p>
            <a:pPr marL="514350" indent="-514350">
              <a:buFont typeface="+mj-lt"/>
              <a:buAutoNum type="romanUcPeriod"/>
            </a:pPr>
            <a:endParaRPr lang="cs-CZ" sz="2200" dirty="0">
              <a:latin typeface="Work Sans" pitchFamily="2" charset="-18"/>
            </a:endParaRPr>
          </a:p>
          <a:p>
            <a:pPr marL="514350" indent="-514350">
              <a:buFont typeface="+mj-lt"/>
              <a:buAutoNum type="romanUcPeriod"/>
            </a:pPr>
            <a:r>
              <a:rPr lang="cs-CZ" sz="2200" b="1" dirty="0">
                <a:latin typeface="Work Sans" pitchFamily="2" charset="-18"/>
              </a:rPr>
              <a:t>2014</a:t>
            </a:r>
            <a:r>
              <a:rPr lang="cs-CZ" sz="2200" dirty="0">
                <a:latin typeface="Work Sans" pitchFamily="2" charset="-18"/>
              </a:rPr>
              <a:t> – umožnění oddlužení pro živnostníky a zavedení společného oddlužení manželů</a:t>
            </a:r>
          </a:p>
          <a:p>
            <a:pPr marL="514350" indent="-514350">
              <a:buFont typeface="+mj-lt"/>
              <a:buAutoNum type="romanUcPeriod"/>
            </a:pPr>
            <a:endParaRPr lang="cs-CZ" sz="2200" dirty="0">
              <a:latin typeface="Work Sans" pitchFamily="2" charset="-18"/>
            </a:endParaRPr>
          </a:p>
          <a:p>
            <a:pPr marL="514350" indent="-514350">
              <a:buFont typeface="+mj-lt"/>
              <a:buAutoNum type="romanUcPeriod"/>
            </a:pPr>
            <a:r>
              <a:rPr lang="cs-CZ" sz="2200" b="1" dirty="0">
                <a:latin typeface="Work Sans" pitchFamily="2" charset="-18"/>
              </a:rPr>
              <a:t>1.6.2019</a:t>
            </a:r>
            <a:r>
              <a:rPr lang="cs-CZ" sz="2200" dirty="0">
                <a:latin typeface="Work Sans" pitchFamily="2" charset="-18"/>
              </a:rPr>
              <a:t> – zmírnění podmínek oddlužení</a:t>
            </a:r>
          </a:p>
          <a:p>
            <a:pPr lvl="1"/>
            <a:r>
              <a:rPr lang="cs-CZ" sz="1800" dirty="0">
                <a:latin typeface="Work Sans" pitchFamily="2" charset="-18"/>
              </a:rPr>
              <a:t>osvobození od dluhů za 3 roky pro starobní důchodce, invalidní důchodce II. a III. stupně a dlužníky, kteří uhradí alespoň 60 % pohledávek nezajištěných věřitelů</a:t>
            </a:r>
          </a:p>
          <a:p>
            <a:pPr lvl="1"/>
            <a:r>
              <a:rPr lang="cs-CZ" sz="1800" dirty="0">
                <a:latin typeface="Work Sans" pitchFamily="2" charset="-18"/>
              </a:rPr>
              <a:t>zrušení minimální hranice 30 % úhrady pohledávek nezajištěných věřitelů; nově koncept maximálního úsilí dlužníka splatit svůj dluh - minimální měsíční splátka 2.200 Kč pro 5leté splácení při prokázání, že dlužník vynaložil veškeré úsilí</a:t>
            </a:r>
          </a:p>
        </p:txBody>
      </p:sp>
    </p:spTree>
    <p:extLst>
      <p:ext uri="{BB962C8B-B14F-4D97-AF65-F5344CB8AC3E}">
        <p14:creationId xmlns:p14="http://schemas.microsoft.com/office/powerpoint/2010/main" val="2151260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8338-ECA6-F5DF-5A73-1BCC66E9A96F}"/>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2666565C-3FBB-0BDD-D648-9BB5D263F5ED}"/>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C214BAA4-F3F3-5736-B7A3-EE9F51149629}"/>
              </a:ext>
            </a:extLst>
          </p:cNvPr>
          <p:cNvSpPr>
            <a:spLocks noGrp="1"/>
          </p:cNvSpPr>
          <p:nvPr>
            <p:ph type="title"/>
          </p:nvPr>
        </p:nvSpPr>
        <p:spPr/>
        <p:txBody>
          <a:bodyPr/>
          <a:lstStyle/>
          <a:p>
            <a:r>
              <a:rPr lang="cs-CZ" dirty="0">
                <a:solidFill>
                  <a:schemeClr val="bg1"/>
                </a:solidFill>
                <a:latin typeface="Work Sans" pitchFamily="2" charset="-18"/>
              </a:rPr>
              <a:t>Vývoj oddlužení – nově od roku 2024</a:t>
            </a:r>
          </a:p>
        </p:txBody>
      </p:sp>
      <p:sp>
        <p:nvSpPr>
          <p:cNvPr id="7" name="Zástupný obsah 5">
            <a:extLst>
              <a:ext uri="{FF2B5EF4-FFF2-40B4-BE49-F238E27FC236}">
                <a16:creationId xmlns:a16="http://schemas.microsoft.com/office/drawing/2014/main" id="{16FDAFA3-365E-A5E8-EF7E-68F287C42453}"/>
              </a:ext>
            </a:extLst>
          </p:cNvPr>
          <p:cNvSpPr txBox="1">
            <a:spLocks/>
          </p:cNvSpPr>
          <p:nvPr/>
        </p:nvSpPr>
        <p:spPr>
          <a:xfrm>
            <a:off x="838199" y="1921439"/>
            <a:ext cx="10861713" cy="47658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romanUcPeriod" startAt="4"/>
            </a:pPr>
            <a:r>
              <a:rPr lang="cs-CZ" sz="2200" b="1" dirty="0">
                <a:latin typeface="Work Sans" pitchFamily="2" charset="-18"/>
              </a:rPr>
              <a:t>1.10.2024 – další zmírnění podmínek oddlužení </a:t>
            </a:r>
          </a:p>
          <a:p>
            <a:pPr marL="0" indent="0">
              <a:buNone/>
            </a:pPr>
            <a:endParaRPr lang="cs-CZ" sz="2200" b="1" dirty="0">
              <a:latin typeface="Work Sans" pitchFamily="2" charset="-18"/>
            </a:endParaRPr>
          </a:p>
          <a:p>
            <a:pPr>
              <a:spcBef>
                <a:spcPts val="1200"/>
              </a:spcBef>
              <a:spcAft>
                <a:spcPts val="600"/>
              </a:spcAft>
            </a:pPr>
            <a:r>
              <a:rPr lang="cs-CZ" sz="2100" b="1" dirty="0">
                <a:latin typeface="Work Sans" pitchFamily="2" charset="-18"/>
              </a:rPr>
              <a:t>Zkracuje se doba oddlužení z 5 na 3 roky pro všechny </a:t>
            </a:r>
            <a:r>
              <a:rPr lang="cs-CZ" sz="2100" dirty="0">
                <a:latin typeface="Work Sans" pitchFamily="2" charset="-18"/>
              </a:rPr>
              <a:t>fyzické osoby bez ohledu na věk, zdravotní stav, výdělkové možnosti. Pokud byl dlužník osvobozen od dluhů v posledních 20 letech, je doba oddlužení 5 let. </a:t>
            </a:r>
          </a:p>
          <a:p>
            <a:pPr>
              <a:spcBef>
                <a:spcPts val="1200"/>
              </a:spcBef>
              <a:spcAft>
                <a:spcPts val="600"/>
              </a:spcAft>
            </a:pPr>
            <a:r>
              <a:rPr lang="cs-CZ" sz="2100" b="1" dirty="0">
                <a:latin typeface="Work Sans" pitchFamily="2" charset="-18"/>
              </a:rPr>
              <a:t>Prodlužuje se doba</a:t>
            </a:r>
            <a:r>
              <a:rPr lang="cs-CZ" sz="2100" dirty="0">
                <a:latin typeface="Work Sans" pitchFamily="2" charset="-18"/>
              </a:rPr>
              <a:t>, ve které nelze do oddlužení znovu vstoupit, </a:t>
            </a:r>
            <a:r>
              <a:rPr lang="cs-CZ" sz="2100" b="1" dirty="0">
                <a:latin typeface="Work Sans" pitchFamily="2" charset="-18"/>
              </a:rPr>
              <a:t>z 10 na 12 let</a:t>
            </a:r>
            <a:r>
              <a:rPr lang="cs-CZ" sz="2100" dirty="0">
                <a:latin typeface="Work Sans" pitchFamily="2" charset="-18"/>
              </a:rPr>
              <a:t>. </a:t>
            </a:r>
          </a:p>
          <a:p>
            <a:pPr>
              <a:spcBef>
                <a:spcPts val="1200"/>
              </a:spcBef>
              <a:spcAft>
                <a:spcPts val="600"/>
              </a:spcAft>
            </a:pPr>
            <a:r>
              <a:rPr lang="cs-CZ" sz="2100" dirty="0">
                <a:latin typeface="Work Sans" pitchFamily="2" charset="-18"/>
              </a:rPr>
              <a:t>Ruší se posuzování 30 % uspokojení pohledávek věřitelů na konci oddlužení (30 % na vstupu neplatí již od novely z roku 2019), nově se bude posuzovat dosažení </a:t>
            </a:r>
            <a:r>
              <a:rPr lang="cs-CZ" sz="2100" b="1" dirty="0">
                <a:latin typeface="Work Sans" pitchFamily="2" charset="-18"/>
              </a:rPr>
              <a:t>předpokládané míry uspokojení</a:t>
            </a:r>
            <a:r>
              <a:rPr lang="cs-CZ" sz="2100" dirty="0">
                <a:latin typeface="Work Sans" pitchFamily="2" charset="-18"/>
              </a:rPr>
              <a:t> určené insolvenční soudem </a:t>
            </a:r>
            <a:r>
              <a:rPr lang="cs-CZ" sz="2100" b="1" dirty="0">
                <a:latin typeface="Work Sans" pitchFamily="2" charset="-18"/>
              </a:rPr>
              <a:t>na začátku oddlužení</a:t>
            </a:r>
            <a:r>
              <a:rPr lang="cs-CZ" sz="2100" dirty="0">
                <a:latin typeface="Work Sans" pitchFamily="2" charset="-18"/>
              </a:rPr>
              <a:t>.</a:t>
            </a:r>
          </a:p>
          <a:p>
            <a:pPr>
              <a:spcBef>
                <a:spcPts val="1200"/>
              </a:spcBef>
              <a:spcAft>
                <a:spcPts val="600"/>
              </a:spcAft>
            </a:pPr>
            <a:r>
              <a:rPr lang="cs-CZ" sz="2100" dirty="0">
                <a:latin typeface="Work Sans" pitchFamily="2" charset="-18"/>
              </a:rPr>
              <a:t>Zavádí se povinná součinnost zaměstnavatelů dlužníka a poskytovatelů úvěru s insolvenčním správcem.</a:t>
            </a:r>
          </a:p>
          <a:p>
            <a:pPr>
              <a:spcBef>
                <a:spcPts val="1200"/>
              </a:spcBef>
              <a:spcAft>
                <a:spcPts val="600"/>
              </a:spcAft>
            </a:pPr>
            <a:r>
              <a:rPr lang="cs-CZ" sz="2100" dirty="0">
                <a:latin typeface="Work Sans" pitchFamily="2" charset="-18"/>
              </a:rPr>
              <a:t>Nově lze prodloužit dobu splácení až o 12 měsíců. U případů zvláštního zřetele se může oddlužení prodloužit o dalších 6 měsíců.</a:t>
            </a:r>
          </a:p>
          <a:p>
            <a:pPr>
              <a:spcBef>
                <a:spcPts val="1200"/>
              </a:spcBef>
              <a:spcAft>
                <a:spcPts val="600"/>
              </a:spcAft>
            </a:pPr>
            <a:r>
              <a:rPr lang="cs-CZ" sz="2100" dirty="0">
                <a:latin typeface="Work Sans" pitchFamily="2" charset="-18"/>
              </a:rPr>
              <a:t>Nově lze oddlužení opakovaně přerušit v celkové délce až 1 roku, např. při výpadku příjmu dlužníka.</a:t>
            </a:r>
            <a:endParaRPr lang="cs-CZ" sz="2100" b="1" dirty="0">
              <a:latin typeface="Work Sans" pitchFamily="2" charset="-18"/>
            </a:endParaRPr>
          </a:p>
        </p:txBody>
      </p:sp>
    </p:spTree>
    <p:extLst>
      <p:ext uri="{BB962C8B-B14F-4D97-AF65-F5344CB8AC3E}">
        <p14:creationId xmlns:p14="http://schemas.microsoft.com/office/powerpoint/2010/main" val="2812213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B086724A-91AA-F550-A743-A0D00E3A8B06}"/>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9B6D10EB-C77E-EA66-7353-AB2E78EC3AED}"/>
              </a:ext>
            </a:extLst>
          </p:cNvPr>
          <p:cNvSpPr>
            <a:spLocks noGrp="1"/>
          </p:cNvSpPr>
          <p:nvPr>
            <p:ph type="title"/>
          </p:nvPr>
        </p:nvSpPr>
        <p:spPr/>
        <p:txBody>
          <a:bodyPr>
            <a:normAutofit/>
          </a:bodyPr>
          <a:lstStyle/>
          <a:p>
            <a:r>
              <a:rPr lang="cs-CZ" dirty="0">
                <a:solidFill>
                  <a:schemeClr val="bg1"/>
                </a:solidFill>
                <a:latin typeface="Work Sans" pitchFamily="2" charset="-18"/>
              </a:rPr>
              <a:t>Povolená oddlužení občanů a živnostníků 2008 – 2024</a:t>
            </a:r>
          </a:p>
        </p:txBody>
      </p:sp>
      <p:graphicFrame>
        <p:nvGraphicFramePr>
          <p:cNvPr id="4" name="Zástupný obsah 5">
            <a:extLst>
              <a:ext uri="{FF2B5EF4-FFF2-40B4-BE49-F238E27FC236}">
                <a16:creationId xmlns:a16="http://schemas.microsoft.com/office/drawing/2014/main" id="{7C4ACA66-7153-B1DF-56E8-9148C54241AD}"/>
              </a:ext>
            </a:extLst>
          </p:cNvPr>
          <p:cNvGraphicFramePr>
            <a:graphicFrameLocks noGrp="1"/>
          </p:cNvGraphicFramePr>
          <p:nvPr>
            <p:ph idx="1"/>
            <p:extLst>
              <p:ext uri="{D42A27DB-BD31-4B8C-83A1-F6EECF244321}">
                <p14:modId xmlns:p14="http://schemas.microsoft.com/office/powerpoint/2010/main" val="1028448183"/>
              </p:ext>
            </p:extLst>
          </p:nvPr>
        </p:nvGraphicFramePr>
        <p:xfrm>
          <a:off x="331424" y="2116906"/>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a:extLst>
              <a:ext uri="{FF2B5EF4-FFF2-40B4-BE49-F238E27FC236}">
                <a16:creationId xmlns:a16="http://schemas.microsoft.com/office/drawing/2014/main" id="{9F2368BE-683A-54E1-DC22-4E1A1D8D5D4F}"/>
              </a:ext>
            </a:extLst>
          </p:cNvPr>
          <p:cNvSpPr txBox="1"/>
          <p:nvPr/>
        </p:nvSpPr>
        <p:spPr>
          <a:xfrm>
            <a:off x="990599" y="6048581"/>
            <a:ext cx="8466534" cy="461665"/>
          </a:xfrm>
          <a:prstGeom prst="rect">
            <a:avLst/>
          </a:prstGeom>
          <a:noFill/>
        </p:spPr>
        <p:txBody>
          <a:bodyPr wrap="square">
            <a:spAutoFit/>
          </a:bodyPr>
          <a:lstStyle/>
          <a:p>
            <a:endParaRPr lang="cs-CZ" sz="1200" dirty="0">
              <a:latin typeface="Karla Medium" panose="020B0004030503030003" pitchFamily="34" charset="-18"/>
            </a:endParaRPr>
          </a:p>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pic>
        <p:nvPicPr>
          <p:cNvPr id="8" name="Obrázek 7">
            <a:extLst>
              <a:ext uri="{FF2B5EF4-FFF2-40B4-BE49-F238E27FC236}">
                <a16:creationId xmlns:a16="http://schemas.microsoft.com/office/drawing/2014/main" id="{F3707591-1AE3-4EBE-7134-167256521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193" y="6160189"/>
            <a:ext cx="2188762" cy="389113"/>
          </a:xfrm>
          <a:prstGeom prst="rect">
            <a:avLst/>
          </a:prstGeom>
        </p:spPr>
      </p:pic>
    </p:spTree>
    <p:extLst>
      <p:ext uri="{BB962C8B-B14F-4D97-AF65-F5344CB8AC3E}">
        <p14:creationId xmlns:p14="http://schemas.microsoft.com/office/powerpoint/2010/main" val="1892746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6EA2-0BED-66BD-3284-899D026923D2}"/>
            </a:ext>
          </a:extLst>
        </p:cNvPr>
        <p:cNvGrpSpPr/>
        <p:nvPr/>
      </p:nvGrpSpPr>
      <p:grpSpPr>
        <a:xfrm>
          <a:off x="0" y="0"/>
          <a:ext cx="0" cy="0"/>
          <a:chOff x="0" y="0"/>
          <a:chExt cx="0" cy="0"/>
        </a:xfrm>
      </p:grpSpPr>
      <p:sp>
        <p:nvSpPr>
          <p:cNvPr id="3" name="Obdélník 2">
            <a:extLst>
              <a:ext uri="{FF2B5EF4-FFF2-40B4-BE49-F238E27FC236}">
                <a16:creationId xmlns:a16="http://schemas.microsoft.com/office/drawing/2014/main" id="{29E1C4B7-A5EB-DB03-62B0-BA04118FD46B}"/>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FC0FA7BB-5808-3A38-DD31-D38BE464FE66}"/>
              </a:ext>
            </a:extLst>
          </p:cNvPr>
          <p:cNvSpPr>
            <a:spLocks noGrp="1"/>
          </p:cNvSpPr>
          <p:nvPr>
            <p:ph type="title"/>
          </p:nvPr>
        </p:nvSpPr>
        <p:spPr>
          <a:xfrm>
            <a:off x="516614" y="224458"/>
            <a:ext cx="10515600" cy="1325563"/>
          </a:xfrm>
        </p:spPr>
        <p:txBody>
          <a:bodyPr>
            <a:normAutofit/>
          </a:bodyPr>
          <a:lstStyle/>
          <a:p>
            <a:r>
              <a:rPr lang="cs-CZ" dirty="0">
                <a:solidFill>
                  <a:schemeClr val="bg1"/>
                </a:solidFill>
                <a:latin typeface="Work Sans" pitchFamily="2" charset="-18"/>
              </a:rPr>
              <a:t>Povolená oddlužení </a:t>
            </a:r>
            <a:br>
              <a:rPr lang="cs-CZ" dirty="0">
                <a:solidFill>
                  <a:schemeClr val="bg1"/>
                </a:solidFill>
                <a:latin typeface="Work Sans" pitchFamily="2" charset="-18"/>
              </a:rPr>
            </a:br>
            <a:r>
              <a:rPr lang="cs-CZ" dirty="0">
                <a:solidFill>
                  <a:schemeClr val="bg1"/>
                </a:solidFill>
                <a:latin typeface="Work Sans" pitchFamily="2" charset="-18"/>
              </a:rPr>
              <a:t>2008 – 2024</a:t>
            </a:r>
          </a:p>
        </p:txBody>
      </p:sp>
      <p:sp>
        <p:nvSpPr>
          <p:cNvPr id="10" name="Zástupný obsah 9">
            <a:extLst>
              <a:ext uri="{FF2B5EF4-FFF2-40B4-BE49-F238E27FC236}">
                <a16:creationId xmlns:a16="http://schemas.microsoft.com/office/drawing/2014/main" id="{696B6882-0F2B-938C-0E7D-426B09470FE1}"/>
              </a:ext>
            </a:extLst>
          </p:cNvPr>
          <p:cNvSpPr>
            <a:spLocks noGrp="1"/>
          </p:cNvSpPr>
          <p:nvPr>
            <p:ph sz="half" idx="2"/>
          </p:nvPr>
        </p:nvSpPr>
        <p:spPr>
          <a:xfrm>
            <a:off x="516614" y="2949987"/>
            <a:ext cx="6016128" cy="3413218"/>
          </a:xfrm>
        </p:spPr>
        <p:txBody>
          <a:bodyPr>
            <a:normAutofit/>
          </a:bodyPr>
          <a:lstStyle/>
          <a:p>
            <a:pPr marL="0" indent="0">
              <a:buNone/>
            </a:pPr>
            <a:r>
              <a:rPr lang="cs-CZ" sz="2000" b="1" dirty="0">
                <a:latin typeface="Work Sans" pitchFamily="2" charset="-18"/>
              </a:rPr>
              <a:t>Typický dlužník v oddlužení</a:t>
            </a:r>
          </a:p>
          <a:p>
            <a:pPr marL="0" indent="0">
              <a:buNone/>
            </a:pPr>
            <a:endParaRPr lang="cs-CZ" sz="2000" b="1" dirty="0">
              <a:latin typeface="Work Sans" pitchFamily="2" charset="-18"/>
            </a:endParaRPr>
          </a:p>
          <a:p>
            <a:r>
              <a:rPr lang="cs-CZ" sz="2000" dirty="0">
                <a:latin typeface="Work Sans" pitchFamily="2" charset="-18"/>
              </a:rPr>
              <a:t>Muž ve věku 35–54 let</a:t>
            </a:r>
          </a:p>
          <a:p>
            <a:r>
              <a:rPr lang="cs-CZ" sz="2000" dirty="0">
                <a:latin typeface="Work Sans" pitchFamily="2" charset="-18"/>
              </a:rPr>
              <a:t>Vzdělání: základní nebo střední bez maturity</a:t>
            </a:r>
          </a:p>
          <a:p>
            <a:r>
              <a:rPr lang="cs-CZ" sz="2000" dirty="0">
                <a:latin typeface="Work Sans" pitchFamily="2" charset="-18"/>
              </a:rPr>
              <a:t>Příjem: podprůměrný (cca 20 000,- Kč)</a:t>
            </a:r>
          </a:p>
          <a:p>
            <a:r>
              <a:rPr lang="cs-CZ" sz="2000" dirty="0">
                <a:latin typeface="Work Sans" pitchFamily="2" charset="-18"/>
              </a:rPr>
              <a:t>Profese: obsluha strojů a zařízení</a:t>
            </a:r>
          </a:p>
          <a:p>
            <a:r>
              <a:rPr lang="cs-CZ" sz="2000" dirty="0">
                <a:latin typeface="Work Sans" pitchFamily="2" charset="-18"/>
              </a:rPr>
              <a:t>Průměrný dluh: 1,3 milionu Kč</a:t>
            </a:r>
          </a:p>
          <a:p>
            <a:endParaRPr lang="cs-CZ" sz="2000" dirty="0">
              <a:latin typeface="Work Sans" pitchFamily="2" charset="-18"/>
            </a:endParaRPr>
          </a:p>
          <a:p>
            <a:endParaRPr lang="cs-CZ" sz="2000" dirty="0">
              <a:latin typeface="Work Sans" pitchFamily="2" charset="-18"/>
            </a:endParaRPr>
          </a:p>
          <a:p>
            <a:endParaRPr lang="cs-CZ" sz="2000" dirty="0">
              <a:latin typeface="Work Sans" pitchFamily="2" charset="-18"/>
            </a:endParaRPr>
          </a:p>
        </p:txBody>
      </p:sp>
      <p:sp>
        <p:nvSpPr>
          <p:cNvPr id="24" name="Zástupný obsah 9">
            <a:extLst>
              <a:ext uri="{FF2B5EF4-FFF2-40B4-BE49-F238E27FC236}">
                <a16:creationId xmlns:a16="http://schemas.microsoft.com/office/drawing/2014/main" id="{CA1BAEA2-7928-8D8D-51DD-526C6033031B}"/>
              </a:ext>
            </a:extLst>
          </p:cNvPr>
          <p:cNvSpPr txBox="1">
            <a:spLocks/>
          </p:cNvSpPr>
          <p:nvPr/>
        </p:nvSpPr>
        <p:spPr>
          <a:xfrm>
            <a:off x="516614" y="1995862"/>
            <a:ext cx="6236725" cy="508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cs-CZ" dirty="0">
                <a:latin typeface="Work Sans" pitchFamily="2" charset="-18"/>
              </a:rPr>
              <a:t>321 433 OSOB V ODDLUŽENÍ</a:t>
            </a:r>
          </a:p>
        </p:txBody>
      </p:sp>
      <p:pic>
        <p:nvPicPr>
          <p:cNvPr id="2050" name="Picture 2" descr="487,700+ Debtor Stock Photos, Pictures &amp; Royalty-Free Images - iStock |  Debtor prison">
            <a:extLst>
              <a:ext uri="{FF2B5EF4-FFF2-40B4-BE49-F238E27FC236}">
                <a16:creationId xmlns:a16="http://schemas.microsoft.com/office/drawing/2014/main" id="{4E9DB2DA-41EC-FCCB-392C-E08A1ABB9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326" y="3100885"/>
            <a:ext cx="3521292" cy="2347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ovéPole 3">
            <a:extLst>
              <a:ext uri="{FF2B5EF4-FFF2-40B4-BE49-F238E27FC236}">
                <a16:creationId xmlns:a16="http://schemas.microsoft.com/office/drawing/2014/main" id="{B0451B43-2AB2-C93C-27DD-1F3D262B63E3}"/>
              </a:ext>
            </a:extLst>
          </p:cNvPr>
          <p:cNvSpPr txBox="1"/>
          <p:nvPr/>
        </p:nvSpPr>
        <p:spPr>
          <a:xfrm>
            <a:off x="9930032" y="6495042"/>
            <a:ext cx="2204364" cy="276999"/>
          </a:xfrm>
          <a:prstGeom prst="rect">
            <a:avLst/>
          </a:prstGeom>
          <a:noFill/>
        </p:spPr>
        <p:txBody>
          <a:bodyPr wrap="square">
            <a:spAutoFit/>
          </a:bodyPr>
          <a:lstStyle/>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spTree>
    <p:extLst>
      <p:ext uri="{BB962C8B-B14F-4D97-AF65-F5344CB8AC3E}">
        <p14:creationId xmlns:p14="http://schemas.microsoft.com/office/powerpoint/2010/main" val="1700894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E93FD43-FB39-A1BC-CBC3-1B6C42A03627}"/>
              </a:ext>
            </a:extLst>
          </p:cNvPr>
          <p:cNvSpPr/>
          <p:nvPr/>
        </p:nvSpPr>
        <p:spPr>
          <a:xfrm>
            <a:off x="0" y="1"/>
            <a:ext cx="12192000" cy="1690687"/>
          </a:xfrm>
          <a:prstGeom prst="rect">
            <a:avLst/>
          </a:prstGeom>
          <a:solidFill>
            <a:srgbClr val="0070C0"/>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70C0"/>
              </a:solidFill>
            </a:endParaRPr>
          </a:p>
        </p:txBody>
      </p:sp>
      <p:sp>
        <p:nvSpPr>
          <p:cNvPr id="2" name="Nadpis 1">
            <a:extLst>
              <a:ext uri="{FF2B5EF4-FFF2-40B4-BE49-F238E27FC236}">
                <a16:creationId xmlns:a16="http://schemas.microsoft.com/office/drawing/2014/main" id="{5B65C6A3-5CD3-9597-2D36-ECD3661B333A}"/>
              </a:ext>
            </a:extLst>
          </p:cNvPr>
          <p:cNvSpPr>
            <a:spLocks noGrp="1"/>
          </p:cNvSpPr>
          <p:nvPr>
            <p:ph type="title"/>
          </p:nvPr>
        </p:nvSpPr>
        <p:spPr/>
        <p:txBody>
          <a:bodyPr/>
          <a:lstStyle/>
          <a:p>
            <a:r>
              <a:rPr lang="cs-CZ" dirty="0">
                <a:solidFill>
                  <a:schemeClr val="bg1"/>
                </a:solidFill>
                <a:latin typeface="Work Sans" pitchFamily="2" charset="-18"/>
              </a:rPr>
              <a:t>Probíhající oddlužení</a:t>
            </a:r>
          </a:p>
        </p:txBody>
      </p:sp>
      <p:cxnSp>
        <p:nvCxnSpPr>
          <p:cNvPr id="14" name="Přímá spojnice 13">
            <a:extLst>
              <a:ext uri="{FF2B5EF4-FFF2-40B4-BE49-F238E27FC236}">
                <a16:creationId xmlns:a16="http://schemas.microsoft.com/office/drawing/2014/main" id="{048B1D4A-C086-38A6-CFD7-1CD53A973478}"/>
              </a:ext>
            </a:extLst>
          </p:cNvPr>
          <p:cNvCxnSpPr>
            <a:cxnSpLocks/>
            <a:endCxn id="3" idx="3"/>
          </p:cNvCxnSpPr>
          <p:nvPr/>
        </p:nvCxnSpPr>
        <p:spPr>
          <a:xfrm>
            <a:off x="955088" y="3598566"/>
            <a:ext cx="6785676"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52561823-65F3-DF6A-2602-DF353877A2C7}"/>
              </a:ext>
            </a:extLst>
          </p:cNvPr>
          <p:cNvCxnSpPr>
            <a:cxnSpLocks/>
          </p:cNvCxnSpPr>
          <p:nvPr/>
        </p:nvCxnSpPr>
        <p:spPr>
          <a:xfrm>
            <a:off x="955088" y="4539578"/>
            <a:ext cx="678567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F71FAE93-B429-8136-8BDC-2C785D96DBFC}"/>
              </a:ext>
            </a:extLst>
          </p:cNvPr>
          <p:cNvSpPr txBox="1"/>
          <p:nvPr/>
        </p:nvSpPr>
        <p:spPr>
          <a:xfrm>
            <a:off x="955089" y="5903419"/>
            <a:ext cx="8466534" cy="461665"/>
          </a:xfrm>
          <a:prstGeom prst="rect">
            <a:avLst/>
          </a:prstGeom>
          <a:noFill/>
        </p:spPr>
        <p:txBody>
          <a:bodyPr wrap="square">
            <a:spAutoFit/>
          </a:bodyPr>
          <a:lstStyle/>
          <a:p>
            <a:r>
              <a:rPr lang="pl-PL" sz="1200" dirty="0">
                <a:latin typeface="Work Sans" pitchFamily="2" charset="-18"/>
              </a:rPr>
              <a:t>Údaje k 31.12.2024 podle osob nikoli podle spisových značek</a:t>
            </a:r>
          </a:p>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sp>
        <p:nvSpPr>
          <p:cNvPr id="3" name="Zástupný obsah 2">
            <a:extLst>
              <a:ext uri="{FF2B5EF4-FFF2-40B4-BE49-F238E27FC236}">
                <a16:creationId xmlns:a16="http://schemas.microsoft.com/office/drawing/2014/main" id="{256561FB-26AA-5F73-789F-812499DA8112}"/>
              </a:ext>
            </a:extLst>
          </p:cNvPr>
          <p:cNvSpPr txBox="1">
            <a:spLocks/>
          </p:cNvSpPr>
          <p:nvPr/>
        </p:nvSpPr>
        <p:spPr>
          <a:xfrm>
            <a:off x="1081094" y="1690688"/>
            <a:ext cx="6659670" cy="3815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cs-CZ" dirty="0">
                <a:solidFill>
                  <a:srgbClr val="0070C0"/>
                </a:solidFill>
                <a:latin typeface="Work Sans" pitchFamily="2" charset="-18"/>
              </a:rPr>
              <a:t>CELKEM			  93.293</a:t>
            </a:r>
          </a:p>
          <a:p>
            <a:pPr marL="0" indent="0">
              <a:lnSpc>
                <a:spcPct val="200000"/>
              </a:lnSpc>
              <a:buFont typeface="Arial" panose="020B0604020202020204" pitchFamily="34" charset="0"/>
              <a:buNone/>
            </a:pPr>
            <a:r>
              <a:rPr lang="cs-CZ" dirty="0">
                <a:latin typeface="Work Sans" pitchFamily="2" charset="-18"/>
              </a:rPr>
              <a:t>OBČANÉ			  66.531 	</a:t>
            </a:r>
            <a:r>
              <a:rPr lang="cs-CZ" dirty="0">
                <a:solidFill>
                  <a:srgbClr val="0070C0"/>
                </a:solidFill>
                <a:latin typeface="Work Sans" pitchFamily="2" charset="-18"/>
              </a:rPr>
              <a:t>71 %</a:t>
            </a:r>
            <a:br>
              <a:rPr lang="cs-CZ" dirty="0">
                <a:latin typeface="Work Sans" pitchFamily="2" charset="-18"/>
              </a:rPr>
            </a:br>
            <a:r>
              <a:rPr lang="cs-CZ" dirty="0">
                <a:latin typeface="Work Sans" pitchFamily="2" charset="-18"/>
              </a:rPr>
              <a:t>ŽIVNOSTNÍCI		  26.761	</a:t>
            </a:r>
            <a:r>
              <a:rPr lang="cs-CZ" dirty="0">
                <a:solidFill>
                  <a:srgbClr val="0070C0"/>
                </a:solidFill>
                <a:latin typeface="Work Sans" pitchFamily="2" charset="-18"/>
              </a:rPr>
              <a:t>29 %</a:t>
            </a:r>
            <a:br>
              <a:rPr lang="cs-CZ" dirty="0">
                <a:latin typeface="Work Sans" pitchFamily="2" charset="-18"/>
              </a:rPr>
            </a:br>
            <a:r>
              <a:rPr lang="cs-CZ" dirty="0">
                <a:latin typeface="Work Sans" pitchFamily="2" charset="-18"/>
              </a:rPr>
              <a:t>FIRMY (SPOLKY)		  1	  </a:t>
            </a:r>
            <a:r>
              <a:rPr lang="cs-CZ" dirty="0">
                <a:solidFill>
                  <a:srgbClr val="0070C0"/>
                </a:solidFill>
                <a:latin typeface="Work Sans" pitchFamily="2" charset="-18"/>
              </a:rPr>
              <a:t>0 %</a:t>
            </a:r>
          </a:p>
        </p:txBody>
      </p:sp>
      <p:sp>
        <p:nvSpPr>
          <p:cNvPr id="8" name="Obdélník 7">
            <a:extLst>
              <a:ext uri="{FF2B5EF4-FFF2-40B4-BE49-F238E27FC236}">
                <a16:creationId xmlns:a16="http://schemas.microsoft.com/office/drawing/2014/main" id="{2F5D2FE2-1BDC-DAE2-0FEC-8C78181F4C6C}"/>
              </a:ext>
            </a:extLst>
          </p:cNvPr>
          <p:cNvSpPr/>
          <p:nvPr/>
        </p:nvSpPr>
        <p:spPr>
          <a:xfrm>
            <a:off x="8092374" y="2625221"/>
            <a:ext cx="4099625" cy="2794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obsah 2">
            <a:extLst>
              <a:ext uri="{FF2B5EF4-FFF2-40B4-BE49-F238E27FC236}">
                <a16:creationId xmlns:a16="http://schemas.microsoft.com/office/drawing/2014/main" id="{AB31E9BE-576D-091F-AB85-8278BD9CE4A2}"/>
              </a:ext>
            </a:extLst>
          </p:cNvPr>
          <p:cNvSpPr txBox="1">
            <a:spLocks/>
          </p:cNvSpPr>
          <p:nvPr/>
        </p:nvSpPr>
        <p:spPr>
          <a:xfrm>
            <a:off x="8578964" y="2956806"/>
            <a:ext cx="2992514" cy="227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3200" dirty="0">
                <a:solidFill>
                  <a:srgbClr val="0070C0"/>
                </a:solidFill>
                <a:latin typeface="Work Sans" pitchFamily="2" charset="-18"/>
              </a:rPr>
              <a:t>ZASAŽENOST</a:t>
            </a:r>
            <a:br>
              <a:rPr lang="cs-CZ" dirty="0">
                <a:latin typeface="Work Sans" pitchFamily="2" charset="-18"/>
              </a:rPr>
            </a:br>
            <a:r>
              <a:rPr lang="cs-CZ" sz="2400" dirty="0">
                <a:latin typeface="Work Sans" pitchFamily="2" charset="-18"/>
              </a:rPr>
              <a:t>počet osob </a:t>
            </a:r>
            <a:br>
              <a:rPr lang="cs-CZ" sz="2400" dirty="0">
                <a:latin typeface="Work Sans" pitchFamily="2" charset="-18"/>
              </a:rPr>
            </a:br>
            <a:r>
              <a:rPr lang="cs-CZ" sz="2400" dirty="0">
                <a:latin typeface="Work Sans" pitchFamily="2" charset="-18"/>
              </a:rPr>
              <a:t>v oddlužení </a:t>
            </a:r>
            <a:br>
              <a:rPr lang="cs-CZ" sz="2400" dirty="0">
                <a:latin typeface="Work Sans" pitchFamily="2" charset="-18"/>
              </a:rPr>
            </a:br>
            <a:r>
              <a:rPr lang="cs-CZ" sz="2400" dirty="0">
                <a:latin typeface="Work Sans" pitchFamily="2" charset="-18"/>
              </a:rPr>
              <a:t>ku počtu obyvatel ČR nad 15 let </a:t>
            </a:r>
            <a:br>
              <a:rPr lang="cs-CZ" sz="2400" dirty="0">
                <a:latin typeface="Work Sans" pitchFamily="2" charset="-18"/>
              </a:rPr>
            </a:br>
            <a:r>
              <a:rPr lang="cs-CZ" sz="2400" dirty="0">
                <a:latin typeface="Work Sans" pitchFamily="2" charset="-18"/>
              </a:rPr>
              <a:t>(8,7 mil.) = </a:t>
            </a:r>
            <a:r>
              <a:rPr lang="cs-CZ" sz="2400" dirty="0">
                <a:solidFill>
                  <a:srgbClr val="0070C0"/>
                </a:solidFill>
                <a:latin typeface="Work Sans" pitchFamily="2" charset="-18"/>
              </a:rPr>
              <a:t>1,07 %</a:t>
            </a:r>
          </a:p>
          <a:p>
            <a:pPr marL="0" indent="0">
              <a:buNone/>
            </a:pPr>
            <a:endParaRPr lang="cs-CZ" dirty="0">
              <a:latin typeface="Karla bold" panose="020B0004030503030003" pitchFamily="34" charset="-18"/>
            </a:endParaRPr>
          </a:p>
        </p:txBody>
      </p:sp>
    </p:spTree>
    <p:extLst>
      <p:ext uri="{BB962C8B-B14F-4D97-AF65-F5344CB8AC3E}">
        <p14:creationId xmlns:p14="http://schemas.microsoft.com/office/powerpoint/2010/main" val="1738807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Porovnání měst</a:t>
            </a:r>
          </a:p>
        </p:txBody>
      </p:sp>
      <p:sp>
        <p:nvSpPr>
          <p:cNvPr id="7" name="Zástupný obsah 5">
            <a:extLst>
              <a:ext uri="{FF2B5EF4-FFF2-40B4-BE49-F238E27FC236}">
                <a16:creationId xmlns:a16="http://schemas.microsoft.com/office/drawing/2014/main" id="{8983042B-D703-D2E9-2F56-2E9538FAECB4}"/>
              </a:ext>
            </a:extLst>
          </p:cNvPr>
          <p:cNvSpPr txBox="1">
            <a:spLocks/>
          </p:cNvSpPr>
          <p:nvPr/>
        </p:nvSpPr>
        <p:spPr>
          <a:xfrm>
            <a:off x="838200" y="1921439"/>
            <a:ext cx="10515600" cy="27037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200" b="1" dirty="0">
                <a:latin typeface="Work Sans" pitchFamily="2" charset="-18"/>
              </a:rPr>
              <a:t>POROVNEJME MĚSTA – PRAHA A ÚSTÍ NAD LABEM</a:t>
            </a:r>
          </a:p>
          <a:p>
            <a:pPr marL="0" indent="0">
              <a:buNone/>
            </a:pPr>
            <a:endParaRPr lang="cs-CZ" sz="2200" b="1" dirty="0">
              <a:latin typeface="Work Sans" pitchFamily="2" charset="-18"/>
            </a:endParaRPr>
          </a:p>
          <a:p>
            <a:pPr marL="0" indent="0">
              <a:buNone/>
            </a:pPr>
            <a:endParaRPr lang="cs-CZ" sz="2200" b="1" dirty="0">
              <a:latin typeface="Work Sans" pitchFamily="2" charset="-18"/>
            </a:endParaRPr>
          </a:p>
          <a:p>
            <a:pPr marL="0" indent="0">
              <a:buNone/>
            </a:pPr>
            <a:r>
              <a:rPr lang="cs-CZ" sz="2200" b="1" dirty="0">
                <a:latin typeface="Work Sans" pitchFamily="2" charset="-18"/>
              </a:rPr>
              <a:t>KDE JE VÍCE LIDÍ V ODDLUŽENÍ? </a:t>
            </a:r>
          </a:p>
          <a:p>
            <a:pPr marL="0" indent="0">
              <a:buNone/>
            </a:pPr>
            <a:endParaRPr lang="cs-CZ" sz="1200" b="1" dirty="0">
              <a:latin typeface="Work Sans" pitchFamily="2" charset="-18"/>
            </a:endParaRPr>
          </a:p>
          <a:p>
            <a:pPr marL="0" indent="0">
              <a:buNone/>
            </a:pPr>
            <a:r>
              <a:rPr lang="cs-CZ" sz="2200" b="1" dirty="0">
                <a:latin typeface="Work Sans" pitchFamily="2" charset="-18"/>
              </a:rPr>
              <a:t>KDE JE VYŠŠÍ ZASAŽENOST? </a:t>
            </a:r>
          </a:p>
          <a:p>
            <a:pPr marL="0" indent="0">
              <a:buNone/>
            </a:pPr>
            <a:r>
              <a:rPr lang="cs-CZ" sz="2200" b="1" dirty="0">
                <a:latin typeface="Work Sans" pitchFamily="2" charset="-18"/>
              </a:rPr>
              <a:t>(POČET OSOB V ODDLUŽENÍ K POČTU OBYVATEL NAD 15 LET)</a:t>
            </a:r>
          </a:p>
          <a:p>
            <a:pPr marL="0" indent="0">
              <a:buNone/>
            </a:pPr>
            <a:endParaRPr lang="cs-CZ" sz="2200" b="1" dirty="0">
              <a:latin typeface="Work Sans" pitchFamily="2" charset="-18"/>
            </a:endParaRPr>
          </a:p>
          <a:p>
            <a:pPr marL="0" indent="0">
              <a:buNone/>
            </a:pPr>
            <a:endParaRPr lang="cs-CZ" sz="2200" b="1" dirty="0">
              <a:latin typeface="Work Sans" pitchFamily="2" charset="-18"/>
            </a:endParaRPr>
          </a:p>
          <a:p>
            <a:pPr marL="0" indent="0">
              <a:buNone/>
            </a:pPr>
            <a:endParaRPr lang="cs-CZ" dirty="0"/>
          </a:p>
        </p:txBody>
      </p:sp>
    </p:spTree>
    <p:extLst>
      <p:ext uri="{BB962C8B-B14F-4D97-AF65-F5344CB8AC3E}">
        <p14:creationId xmlns:p14="http://schemas.microsoft.com/office/powerpoint/2010/main" val="3069671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1B9D1F3-4A72-4318-661F-0387363313F1}"/>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064D5DAB-9C5D-FAC8-610A-1A86429EF780}"/>
              </a:ext>
            </a:extLst>
          </p:cNvPr>
          <p:cNvSpPr>
            <a:spLocks noGrp="1"/>
          </p:cNvSpPr>
          <p:nvPr>
            <p:ph type="title"/>
          </p:nvPr>
        </p:nvSpPr>
        <p:spPr/>
        <p:txBody>
          <a:bodyPr/>
          <a:lstStyle/>
          <a:p>
            <a:r>
              <a:rPr lang="cs-CZ" dirty="0">
                <a:solidFill>
                  <a:schemeClr val="bg1"/>
                </a:solidFill>
                <a:latin typeface="Work Sans" pitchFamily="2" charset="-18"/>
              </a:rPr>
              <a:t>Porovnání měst - výsledek</a:t>
            </a:r>
          </a:p>
        </p:txBody>
      </p:sp>
      <p:pic>
        <p:nvPicPr>
          <p:cNvPr id="5" name="Obrázek 4">
            <a:extLst>
              <a:ext uri="{FF2B5EF4-FFF2-40B4-BE49-F238E27FC236}">
                <a16:creationId xmlns:a16="http://schemas.microsoft.com/office/drawing/2014/main" id="{B16A9681-ADF2-9316-2CB2-DFF1EA37E11A}"/>
              </a:ext>
            </a:extLst>
          </p:cNvPr>
          <p:cNvPicPr>
            <a:picLocks noChangeAspect="1"/>
          </p:cNvPicPr>
          <p:nvPr/>
        </p:nvPicPr>
        <p:blipFill>
          <a:blip r:embed="rId2"/>
          <a:stretch>
            <a:fillRect/>
          </a:stretch>
        </p:blipFill>
        <p:spPr>
          <a:xfrm>
            <a:off x="1056570" y="2336815"/>
            <a:ext cx="10078857" cy="3962953"/>
          </a:xfrm>
          <a:prstGeom prst="rect">
            <a:avLst/>
          </a:prstGeom>
        </p:spPr>
      </p:pic>
      <p:sp>
        <p:nvSpPr>
          <p:cNvPr id="7" name="Ovál 6">
            <a:extLst>
              <a:ext uri="{FF2B5EF4-FFF2-40B4-BE49-F238E27FC236}">
                <a16:creationId xmlns:a16="http://schemas.microsoft.com/office/drawing/2014/main" id="{22E267B5-9659-3BDD-2FC6-74C3780F6BFD}"/>
              </a:ext>
            </a:extLst>
          </p:cNvPr>
          <p:cNvSpPr/>
          <p:nvPr/>
        </p:nvSpPr>
        <p:spPr>
          <a:xfrm>
            <a:off x="7249097" y="4505899"/>
            <a:ext cx="782197" cy="440674"/>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19F8DD09-D9A7-5447-8E89-591A12A5F1EB}"/>
              </a:ext>
            </a:extLst>
          </p:cNvPr>
          <p:cNvSpPr/>
          <p:nvPr/>
        </p:nvSpPr>
        <p:spPr>
          <a:xfrm>
            <a:off x="10353229" y="4505899"/>
            <a:ext cx="782197" cy="440674"/>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BF4C49FB-509C-2C50-47F5-0B00141B62D2}"/>
              </a:ext>
            </a:extLst>
          </p:cNvPr>
          <p:cNvSpPr/>
          <p:nvPr/>
        </p:nvSpPr>
        <p:spPr>
          <a:xfrm>
            <a:off x="7249098" y="5054906"/>
            <a:ext cx="782197" cy="440674"/>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57BBCC77-413B-8504-965F-1E8C66708AB5}"/>
              </a:ext>
            </a:extLst>
          </p:cNvPr>
          <p:cNvSpPr/>
          <p:nvPr/>
        </p:nvSpPr>
        <p:spPr>
          <a:xfrm>
            <a:off x="10353230" y="5054906"/>
            <a:ext cx="782197" cy="440674"/>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a:extLst>
              <a:ext uri="{FF2B5EF4-FFF2-40B4-BE49-F238E27FC236}">
                <a16:creationId xmlns:a16="http://schemas.microsoft.com/office/drawing/2014/main" id="{9CADB3BC-14B4-9AC7-9C17-B5CA7031228C}"/>
              </a:ext>
            </a:extLst>
          </p:cNvPr>
          <p:cNvSpPr txBox="1"/>
          <p:nvPr/>
        </p:nvSpPr>
        <p:spPr>
          <a:xfrm>
            <a:off x="9917392" y="6502339"/>
            <a:ext cx="2204364" cy="276999"/>
          </a:xfrm>
          <a:prstGeom prst="rect">
            <a:avLst/>
          </a:prstGeom>
          <a:noFill/>
        </p:spPr>
        <p:txBody>
          <a:bodyPr wrap="square">
            <a:spAutoFit/>
          </a:bodyPr>
          <a:lstStyle/>
          <a:p>
            <a:r>
              <a:rPr lang="cs-CZ" sz="1200" dirty="0">
                <a:latin typeface="Work Sans" pitchFamily="2" charset="-18"/>
              </a:rPr>
              <a:t>Zdroj: INSODATA</a:t>
            </a:r>
          </a:p>
        </p:txBody>
      </p:sp>
    </p:spTree>
    <p:extLst>
      <p:ext uri="{BB962C8B-B14F-4D97-AF65-F5344CB8AC3E}">
        <p14:creationId xmlns:p14="http://schemas.microsoft.com/office/powerpoint/2010/main" val="2972412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7B885DBF-AE1F-2E01-E40E-8D1D03ED4C78}"/>
              </a:ext>
            </a:extLst>
          </p:cNvPr>
          <p:cNvPicPr>
            <a:picLocks noChangeAspect="1"/>
          </p:cNvPicPr>
          <p:nvPr/>
        </p:nvPicPr>
        <p:blipFill>
          <a:blip r:embed="rId2"/>
          <a:stretch>
            <a:fillRect/>
          </a:stretch>
        </p:blipFill>
        <p:spPr>
          <a:xfrm>
            <a:off x="1096275" y="2409383"/>
            <a:ext cx="10257525" cy="3338683"/>
          </a:xfrm>
          <a:prstGeom prst="rect">
            <a:avLst/>
          </a:prstGeom>
        </p:spPr>
      </p:pic>
      <p:sp>
        <p:nvSpPr>
          <p:cNvPr id="8" name="Obdélník 7">
            <a:extLst>
              <a:ext uri="{FF2B5EF4-FFF2-40B4-BE49-F238E27FC236}">
                <a16:creationId xmlns:a16="http://schemas.microsoft.com/office/drawing/2014/main" id="{1BD958A7-B7CA-00F3-3050-D604BE89614E}"/>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a:extLst>
              <a:ext uri="{FF2B5EF4-FFF2-40B4-BE49-F238E27FC236}">
                <a16:creationId xmlns:a16="http://schemas.microsoft.com/office/drawing/2014/main" id="{3C88319E-E463-7D4E-9DFF-F3154CC5139F}"/>
              </a:ext>
            </a:extLst>
          </p:cNvPr>
          <p:cNvSpPr txBox="1">
            <a:spLocks/>
          </p:cNvSpPr>
          <p:nvPr/>
        </p:nvSpPr>
        <p:spPr>
          <a:xfrm>
            <a:off x="838200" y="1825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solidFill>
                  <a:schemeClr val="bg1"/>
                </a:solidFill>
                <a:latin typeface="Work Sans" pitchFamily="2" charset="-18"/>
              </a:rPr>
              <a:t>Porovnání měst - výsledek</a:t>
            </a:r>
            <a:endParaRPr lang="cs-CZ" dirty="0">
              <a:solidFill>
                <a:schemeClr val="bg1"/>
              </a:solidFill>
              <a:latin typeface="Work Sans" pitchFamily="2" charset="-18"/>
            </a:endParaRPr>
          </a:p>
        </p:txBody>
      </p:sp>
      <p:sp>
        <p:nvSpPr>
          <p:cNvPr id="2" name="TextovéPole 1">
            <a:extLst>
              <a:ext uri="{FF2B5EF4-FFF2-40B4-BE49-F238E27FC236}">
                <a16:creationId xmlns:a16="http://schemas.microsoft.com/office/drawing/2014/main" id="{08B24A4C-736E-A90B-AE3A-4F44E829BB17}"/>
              </a:ext>
            </a:extLst>
          </p:cNvPr>
          <p:cNvSpPr txBox="1"/>
          <p:nvPr/>
        </p:nvSpPr>
        <p:spPr>
          <a:xfrm>
            <a:off x="9917392" y="6502339"/>
            <a:ext cx="2204364" cy="276999"/>
          </a:xfrm>
          <a:prstGeom prst="rect">
            <a:avLst/>
          </a:prstGeom>
          <a:noFill/>
        </p:spPr>
        <p:txBody>
          <a:bodyPr wrap="square">
            <a:spAutoFit/>
          </a:bodyPr>
          <a:lstStyle/>
          <a:p>
            <a:r>
              <a:rPr lang="cs-CZ" sz="1200" dirty="0">
                <a:latin typeface="Work Sans" pitchFamily="2" charset="-18"/>
              </a:rPr>
              <a:t>Zdroj: INSODATA</a:t>
            </a:r>
          </a:p>
        </p:txBody>
      </p:sp>
    </p:spTree>
    <p:extLst>
      <p:ext uri="{BB962C8B-B14F-4D97-AF65-F5344CB8AC3E}">
        <p14:creationId xmlns:p14="http://schemas.microsoft.com/office/powerpoint/2010/main" val="321168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45043"/>
            <a:ext cx="12191144" cy="2174870"/>
          </a:xfrm>
          <a:custGeom>
            <a:avLst/>
            <a:gdLst/>
            <a:ahLst/>
            <a:cxnLst/>
            <a:rect l="l" t="t" r="r" b="b"/>
            <a:pathLst>
              <a:path w="15874365" h="4230370">
                <a:moveTo>
                  <a:pt x="0" y="4230237"/>
                </a:moveTo>
                <a:lnTo>
                  <a:pt x="15873862" y="4230237"/>
                </a:lnTo>
                <a:lnTo>
                  <a:pt x="15873862" y="0"/>
                </a:lnTo>
                <a:lnTo>
                  <a:pt x="0" y="0"/>
                </a:lnTo>
                <a:lnTo>
                  <a:pt x="0" y="4230237"/>
                </a:lnTo>
                <a:close/>
              </a:path>
            </a:pathLst>
          </a:custGeom>
          <a:solidFill>
            <a:srgbClr val="0070C0"/>
          </a:solidFill>
        </p:spPr>
        <p:txBody>
          <a:bodyPr wrap="square" lIns="0" tIns="0" rIns="0" bIns="0" rtlCol="0"/>
          <a:lstStyle/>
          <a:p>
            <a:endParaRPr sz="1092"/>
          </a:p>
        </p:txBody>
      </p:sp>
      <p:sp>
        <p:nvSpPr>
          <p:cNvPr id="3" name="object 3"/>
          <p:cNvSpPr txBox="1">
            <a:spLocks noGrp="1"/>
          </p:cNvSpPr>
          <p:nvPr>
            <p:ph type="title"/>
          </p:nvPr>
        </p:nvSpPr>
        <p:spPr>
          <a:xfrm>
            <a:off x="631533" y="522019"/>
            <a:ext cx="10440419" cy="1040746"/>
          </a:xfrm>
          <a:prstGeom prst="rect">
            <a:avLst/>
          </a:prstGeom>
        </p:spPr>
        <p:txBody>
          <a:bodyPr vert="horz" wrap="square" lIns="0" tIns="360121" rIns="0" bIns="0" rtlCol="0" anchor="ctr">
            <a:spAutoFit/>
          </a:bodyPr>
          <a:lstStyle/>
          <a:p>
            <a:pPr marL="20023">
              <a:lnSpc>
                <a:spcPct val="100000"/>
              </a:lnSpc>
              <a:spcBef>
                <a:spcPts val="76"/>
              </a:spcBef>
            </a:pPr>
            <a:r>
              <a:rPr lang="cs-CZ" dirty="0">
                <a:solidFill>
                  <a:schemeClr val="bg1"/>
                </a:solidFill>
                <a:latin typeface="Work Sans" pitchFamily="2" charset="-18"/>
              </a:rPr>
              <a:t>Kdo jsou lidé v oddlužení? </a:t>
            </a:r>
          </a:p>
        </p:txBody>
      </p:sp>
      <p:sp>
        <p:nvSpPr>
          <p:cNvPr id="7" name="object 17">
            <a:extLst>
              <a:ext uri="{FF2B5EF4-FFF2-40B4-BE49-F238E27FC236}">
                <a16:creationId xmlns:a16="http://schemas.microsoft.com/office/drawing/2014/main" id="{97362081-C6A9-FBCD-FBB5-3A0E6F20417D}"/>
              </a:ext>
            </a:extLst>
          </p:cNvPr>
          <p:cNvSpPr txBox="1"/>
          <p:nvPr/>
        </p:nvSpPr>
        <p:spPr>
          <a:xfrm>
            <a:off x="3289688" y="2284298"/>
            <a:ext cx="5612623" cy="330501"/>
          </a:xfrm>
          <a:prstGeom prst="rect">
            <a:avLst/>
          </a:prstGeom>
        </p:spPr>
        <p:txBody>
          <a:bodyPr vert="horz" wrap="square" lIns="0" tIns="8471" rIns="0" bIns="0" rtlCol="0">
            <a:spAutoFit/>
          </a:bodyPr>
          <a:lstStyle/>
          <a:p>
            <a:pPr marL="7701">
              <a:spcBef>
                <a:spcPts val="67"/>
              </a:spcBef>
            </a:pPr>
            <a:r>
              <a:rPr lang="cs-CZ" sz="2092" b="1" spc="-6" dirty="0">
                <a:solidFill>
                  <a:srgbClr val="0070C0"/>
                </a:solidFill>
                <a:latin typeface="Work Sans Medium" pitchFamily="2" charset="-18"/>
                <a:cs typeface="Work Sans Light"/>
              </a:rPr>
              <a:t>AKTUÁLNĚ K 31.12.2024 – 93 TISÍC OSOB</a:t>
            </a:r>
            <a:endParaRPr lang="cs-CZ" sz="2092" spc="-6" dirty="0">
              <a:solidFill>
                <a:srgbClr val="003150"/>
              </a:solidFill>
              <a:latin typeface="Work Sans Light"/>
              <a:cs typeface="Work Sans Light"/>
            </a:endParaRPr>
          </a:p>
        </p:txBody>
      </p:sp>
      <p:sp>
        <p:nvSpPr>
          <p:cNvPr id="25" name="object 17">
            <a:extLst>
              <a:ext uri="{FF2B5EF4-FFF2-40B4-BE49-F238E27FC236}">
                <a16:creationId xmlns:a16="http://schemas.microsoft.com/office/drawing/2014/main" id="{81C0BFB7-692B-67BB-D991-931CEA48ED37}"/>
              </a:ext>
            </a:extLst>
          </p:cNvPr>
          <p:cNvSpPr txBox="1"/>
          <p:nvPr/>
        </p:nvSpPr>
        <p:spPr>
          <a:xfrm>
            <a:off x="574140" y="2769270"/>
            <a:ext cx="5117910" cy="1467030"/>
          </a:xfrm>
          <a:prstGeom prst="rect">
            <a:avLst/>
          </a:prstGeom>
        </p:spPr>
        <p:txBody>
          <a:bodyPr vert="horz" wrap="square" lIns="0" tIns="8471" rIns="0" bIns="0" rtlCol="0">
            <a:spAutoFit/>
          </a:bodyPr>
          <a:lstStyle/>
          <a:p>
            <a:pPr marL="7701">
              <a:spcBef>
                <a:spcPts val="67"/>
              </a:spcBef>
            </a:pPr>
            <a:r>
              <a:rPr lang="cs-CZ" sz="1698" b="1" spc="-6" dirty="0">
                <a:latin typeface="Work Sans Light" pitchFamily="2" charset="-18"/>
              </a:rPr>
              <a:t>NEJVÍCE SE ZADLUŽUJÍ LIDÉ VE VĚKU 30 – 44 LET</a:t>
            </a:r>
          </a:p>
          <a:p>
            <a:pPr marL="7701">
              <a:spcBef>
                <a:spcPts val="67"/>
              </a:spcBef>
            </a:pPr>
            <a:endParaRPr lang="cs-CZ" sz="728" b="1" spc="-6" dirty="0">
              <a:latin typeface="Work Sans Light" pitchFamily="2" charset="-18"/>
            </a:endParaRPr>
          </a:p>
          <a:p>
            <a:pPr marL="7701">
              <a:spcBef>
                <a:spcPts val="67"/>
              </a:spcBef>
            </a:pPr>
            <a:r>
              <a:rPr lang="cs-CZ" sz="1698" b="1" spc="-6" dirty="0">
                <a:latin typeface="Work Sans Light" pitchFamily="2" charset="-18"/>
              </a:rPr>
              <a:t>MUŽI SE ZADLUŽUJÍ VÍCE NEŽ ŽENY </a:t>
            </a:r>
          </a:p>
          <a:p>
            <a:pPr marL="7701">
              <a:spcBef>
                <a:spcPts val="67"/>
              </a:spcBef>
            </a:pPr>
            <a:endParaRPr lang="cs-CZ" sz="728" b="1" spc="-6" dirty="0">
              <a:latin typeface="Work Sans Light" pitchFamily="2" charset="-18"/>
            </a:endParaRPr>
          </a:p>
          <a:p>
            <a:pPr marL="7701">
              <a:spcBef>
                <a:spcPts val="67"/>
              </a:spcBef>
            </a:pPr>
            <a:r>
              <a:rPr lang="cs-CZ" sz="1698" b="1" spc="-6" dirty="0">
                <a:latin typeface="Work Sans Light" pitchFamily="2" charset="-18"/>
              </a:rPr>
              <a:t>MUŽI TVOŘÍ 57 % A ŽENY 43 %</a:t>
            </a:r>
          </a:p>
          <a:p>
            <a:pPr marL="7701">
              <a:spcBef>
                <a:spcPts val="67"/>
              </a:spcBef>
            </a:pPr>
            <a:endParaRPr lang="cs-CZ" sz="730" b="1" spc="-6" dirty="0">
              <a:latin typeface="Work Sans Light" pitchFamily="2" charset="-18"/>
            </a:endParaRPr>
          </a:p>
          <a:p>
            <a:pPr marL="7701">
              <a:spcBef>
                <a:spcPts val="67"/>
              </a:spcBef>
            </a:pPr>
            <a:r>
              <a:rPr lang="cs-CZ" sz="1698" b="1" spc="-6" dirty="0">
                <a:latin typeface="Work Sans Light" pitchFamily="2" charset="-18"/>
              </a:rPr>
              <a:t>POMĚR OBČANŮ A ŽIVNOSTNÍKŮ JE 71/29 %.</a:t>
            </a:r>
          </a:p>
        </p:txBody>
      </p:sp>
      <p:graphicFrame>
        <p:nvGraphicFramePr>
          <p:cNvPr id="4" name="Graf 3">
            <a:extLst>
              <a:ext uri="{FF2B5EF4-FFF2-40B4-BE49-F238E27FC236}">
                <a16:creationId xmlns:a16="http://schemas.microsoft.com/office/drawing/2014/main" id="{46E5A71D-6B70-4A19-A5DB-019E56872501}"/>
              </a:ext>
            </a:extLst>
          </p:cNvPr>
          <p:cNvGraphicFramePr>
            <a:graphicFrameLocks/>
          </p:cNvGraphicFramePr>
          <p:nvPr>
            <p:extLst>
              <p:ext uri="{D42A27DB-BD31-4B8C-83A1-F6EECF244321}">
                <p14:modId xmlns:p14="http://schemas.microsoft.com/office/powerpoint/2010/main" val="2856276990"/>
              </p:ext>
            </p:extLst>
          </p:nvPr>
        </p:nvGraphicFramePr>
        <p:xfrm>
          <a:off x="6499951" y="2871602"/>
          <a:ext cx="5431315" cy="331987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3623377A-5FB1-7D73-E441-E2398168E176}"/>
              </a:ext>
            </a:extLst>
          </p:cNvPr>
          <p:cNvSpPr txBox="1"/>
          <p:nvPr/>
        </p:nvSpPr>
        <p:spPr>
          <a:xfrm>
            <a:off x="9930032" y="6495042"/>
            <a:ext cx="2204364" cy="276999"/>
          </a:xfrm>
          <a:prstGeom prst="rect">
            <a:avLst/>
          </a:prstGeom>
          <a:noFill/>
        </p:spPr>
        <p:txBody>
          <a:bodyPr wrap="square">
            <a:spAutoFit/>
          </a:bodyPr>
          <a:lstStyle/>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pic>
        <p:nvPicPr>
          <p:cNvPr id="8" name="Grafický objekt 7" descr="Značka osoby v držení">
            <a:extLst>
              <a:ext uri="{FF2B5EF4-FFF2-40B4-BE49-F238E27FC236}">
                <a16:creationId xmlns:a16="http://schemas.microsoft.com/office/drawing/2014/main" id="{810AC45F-84C2-4964-FBB6-DE04EF475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455" y="4309441"/>
            <a:ext cx="1112811" cy="2324100"/>
          </a:xfrm>
          <a:prstGeom prst="rect">
            <a:avLst/>
          </a:prstGeom>
        </p:spPr>
      </p:pic>
      <p:pic>
        <p:nvPicPr>
          <p:cNvPr id="13" name="Grafický objekt 12" descr="Žena držící tabuli">
            <a:extLst>
              <a:ext uri="{FF2B5EF4-FFF2-40B4-BE49-F238E27FC236}">
                <a16:creationId xmlns:a16="http://schemas.microsoft.com/office/drawing/2014/main" id="{0CF04274-0AEA-CFE0-A533-581D32D154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2463" y="4309441"/>
            <a:ext cx="1314450" cy="2324100"/>
          </a:xfrm>
          <a:prstGeom prst="rect">
            <a:avLst/>
          </a:prstGeom>
        </p:spPr>
      </p:pic>
      <p:sp>
        <p:nvSpPr>
          <p:cNvPr id="14" name="TextovéPole 13">
            <a:extLst>
              <a:ext uri="{FF2B5EF4-FFF2-40B4-BE49-F238E27FC236}">
                <a16:creationId xmlns:a16="http://schemas.microsoft.com/office/drawing/2014/main" id="{08F8D35B-F8EE-E511-D244-42F36B6F8357}"/>
              </a:ext>
            </a:extLst>
          </p:cNvPr>
          <p:cNvSpPr txBox="1"/>
          <p:nvPr/>
        </p:nvSpPr>
        <p:spPr>
          <a:xfrm>
            <a:off x="1029630" y="4951364"/>
            <a:ext cx="928459" cy="461665"/>
          </a:xfrm>
          <a:prstGeom prst="rect">
            <a:avLst/>
          </a:prstGeom>
          <a:noFill/>
        </p:spPr>
        <p:txBody>
          <a:bodyPr wrap="none" rtlCol="0">
            <a:spAutoFit/>
          </a:bodyPr>
          <a:lstStyle/>
          <a:p>
            <a:r>
              <a:rPr lang="cs-CZ" sz="2400" b="1" dirty="0">
                <a:solidFill>
                  <a:srgbClr val="0070C0"/>
                </a:solidFill>
                <a:latin typeface="Work Sans" pitchFamily="2" charset="-18"/>
              </a:rPr>
              <a:t>57 %</a:t>
            </a:r>
          </a:p>
        </p:txBody>
      </p:sp>
      <p:sp>
        <p:nvSpPr>
          <p:cNvPr id="15" name="TextovéPole 14">
            <a:extLst>
              <a:ext uri="{FF2B5EF4-FFF2-40B4-BE49-F238E27FC236}">
                <a16:creationId xmlns:a16="http://schemas.microsoft.com/office/drawing/2014/main" id="{88DB8601-09B1-EF7E-241F-2EDF4A7125BA}"/>
              </a:ext>
            </a:extLst>
          </p:cNvPr>
          <p:cNvSpPr txBox="1"/>
          <p:nvPr/>
        </p:nvSpPr>
        <p:spPr>
          <a:xfrm>
            <a:off x="2818244" y="4951363"/>
            <a:ext cx="942887" cy="461665"/>
          </a:xfrm>
          <a:prstGeom prst="rect">
            <a:avLst/>
          </a:prstGeom>
          <a:noFill/>
        </p:spPr>
        <p:txBody>
          <a:bodyPr wrap="none" rtlCol="0">
            <a:spAutoFit/>
          </a:bodyPr>
          <a:lstStyle/>
          <a:p>
            <a:r>
              <a:rPr lang="cs-CZ" sz="2400" b="1" dirty="0">
                <a:solidFill>
                  <a:srgbClr val="0070C0"/>
                </a:solidFill>
                <a:latin typeface="Work Sans" pitchFamily="2" charset="-18"/>
              </a:rPr>
              <a:t>43 %</a:t>
            </a:r>
          </a:p>
        </p:txBody>
      </p:sp>
    </p:spTree>
    <p:extLst>
      <p:ext uri="{BB962C8B-B14F-4D97-AF65-F5344CB8AC3E}">
        <p14:creationId xmlns:p14="http://schemas.microsoft.com/office/powerpoint/2010/main" val="3287123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45043"/>
            <a:ext cx="12191144" cy="2174870"/>
          </a:xfrm>
          <a:custGeom>
            <a:avLst/>
            <a:gdLst/>
            <a:ahLst/>
            <a:cxnLst/>
            <a:rect l="l" t="t" r="r" b="b"/>
            <a:pathLst>
              <a:path w="15874365" h="4230370">
                <a:moveTo>
                  <a:pt x="0" y="4230237"/>
                </a:moveTo>
                <a:lnTo>
                  <a:pt x="15873862" y="4230237"/>
                </a:lnTo>
                <a:lnTo>
                  <a:pt x="15873862" y="0"/>
                </a:lnTo>
                <a:lnTo>
                  <a:pt x="0" y="0"/>
                </a:lnTo>
                <a:lnTo>
                  <a:pt x="0" y="4230237"/>
                </a:lnTo>
                <a:close/>
              </a:path>
            </a:pathLst>
          </a:custGeom>
          <a:solidFill>
            <a:srgbClr val="0070C0"/>
          </a:solidFill>
        </p:spPr>
        <p:txBody>
          <a:bodyPr wrap="square" lIns="0" tIns="0" rIns="0" bIns="0" rtlCol="0"/>
          <a:lstStyle/>
          <a:p>
            <a:endParaRPr sz="1092"/>
          </a:p>
        </p:txBody>
      </p:sp>
      <p:sp>
        <p:nvSpPr>
          <p:cNvPr id="3" name="object 3"/>
          <p:cNvSpPr txBox="1">
            <a:spLocks noGrp="1"/>
          </p:cNvSpPr>
          <p:nvPr>
            <p:ph type="title"/>
          </p:nvPr>
        </p:nvSpPr>
        <p:spPr>
          <a:xfrm>
            <a:off x="631532" y="522019"/>
            <a:ext cx="11131589" cy="1040746"/>
          </a:xfrm>
          <a:prstGeom prst="rect">
            <a:avLst/>
          </a:prstGeom>
        </p:spPr>
        <p:txBody>
          <a:bodyPr vert="horz" wrap="square" lIns="0" tIns="360121" rIns="0" bIns="0" rtlCol="0" anchor="ctr">
            <a:spAutoFit/>
          </a:bodyPr>
          <a:lstStyle/>
          <a:p>
            <a:pPr marL="20023">
              <a:lnSpc>
                <a:spcPct val="100000"/>
              </a:lnSpc>
              <a:spcBef>
                <a:spcPts val="76"/>
              </a:spcBef>
            </a:pPr>
            <a:r>
              <a:rPr lang="cs-CZ" dirty="0">
                <a:solidFill>
                  <a:schemeClr val="bg1"/>
                </a:solidFill>
                <a:latin typeface="Work Sans" pitchFamily="2" charset="-18"/>
              </a:rPr>
              <a:t>Kdo jsou jejich věřitelé? </a:t>
            </a:r>
          </a:p>
        </p:txBody>
      </p:sp>
      <p:sp>
        <p:nvSpPr>
          <p:cNvPr id="32" name="object 2">
            <a:extLst>
              <a:ext uri="{FF2B5EF4-FFF2-40B4-BE49-F238E27FC236}">
                <a16:creationId xmlns:a16="http://schemas.microsoft.com/office/drawing/2014/main" id="{EB503CCA-2223-AB51-A1FC-4F72AC630FF4}"/>
              </a:ext>
            </a:extLst>
          </p:cNvPr>
          <p:cNvSpPr/>
          <p:nvPr/>
        </p:nvSpPr>
        <p:spPr>
          <a:xfrm>
            <a:off x="0" y="2129827"/>
            <a:ext cx="12191144" cy="4815232"/>
          </a:xfrm>
          <a:custGeom>
            <a:avLst/>
            <a:gdLst/>
            <a:ahLst/>
            <a:cxnLst/>
            <a:rect l="l" t="t" r="r" b="b"/>
            <a:pathLst>
              <a:path w="15874365" h="4230370">
                <a:moveTo>
                  <a:pt x="0" y="4230237"/>
                </a:moveTo>
                <a:lnTo>
                  <a:pt x="15873862" y="4230237"/>
                </a:lnTo>
                <a:lnTo>
                  <a:pt x="15873862" y="0"/>
                </a:lnTo>
                <a:lnTo>
                  <a:pt x="0" y="0"/>
                </a:lnTo>
                <a:lnTo>
                  <a:pt x="0" y="4230237"/>
                </a:lnTo>
                <a:close/>
              </a:path>
            </a:pathLst>
          </a:custGeom>
          <a:solidFill>
            <a:srgbClr val="E5ECFB"/>
          </a:solidFill>
        </p:spPr>
        <p:txBody>
          <a:bodyPr wrap="square" lIns="0" tIns="0" rIns="0" bIns="0" rtlCol="0"/>
          <a:lstStyle/>
          <a:p>
            <a:endParaRPr sz="1092" dirty="0"/>
          </a:p>
        </p:txBody>
      </p:sp>
      <p:sp>
        <p:nvSpPr>
          <p:cNvPr id="33" name="object 17">
            <a:extLst>
              <a:ext uri="{FF2B5EF4-FFF2-40B4-BE49-F238E27FC236}">
                <a16:creationId xmlns:a16="http://schemas.microsoft.com/office/drawing/2014/main" id="{1B0A8626-5CF9-30E0-DFC1-854AD86C5AF0}"/>
              </a:ext>
            </a:extLst>
          </p:cNvPr>
          <p:cNvSpPr txBox="1"/>
          <p:nvPr/>
        </p:nvSpPr>
        <p:spPr>
          <a:xfrm>
            <a:off x="366240" y="2368936"/>
            <a:ext cx="3499609" cy="3588444"/>
          </a:xfrm>
          <a:prstGeom prst="rect">
            <a:avLst/>
          </a:prstGeom>
        </p:spPr>
        <p:txBody>
          <a:bodyPr vert="horz" wrap="square" lIns="0" tIns="8471" rIns="0" bIns="0" rtlCol="0">
            <a:spAutoFit/>
          </a:bodyPr>
          <a:lstStyle/>
          <a:p>
            <a:pPr marL="7701">
              <a:spcBef>
                <a:spcPts val="67"/>
              </a:spcBef>
            </a:pPr>
            <a:r>
              <a:rPr lang="cs-CZ" sz="2092" b="1" spc="-6" dirty="0">
                <a:solidFill>
                  <a:srgbClr val="0070C0"/>
                </a:solidFill>
                <a:latin typeface="Work Sans Medium" pitchFamily="2" charset="-18"/>
                <a:cs typeface="Work Sans Light"/>
              </a:rPr>
              <a:t>ZADLUŽENÍ LIDÉ SI NEPŮJČUJÍ NA JÍDLO A BYDLENÍ, NEJČASTĚJI SI  PŮJČUJÍ NA ZBYTNOU SPOTŘEBU</a:t>
            </a:r>
          </a:p>
          <a:p>
            <a:pPr marL="7701">
              <a:spcBef>
                <a:spcPts val="67"/>
              </a:spcBef>
            </a:pPr>
            <a:endParaRPr lang="cs-CZ" sz="2092" b="1" spc="-6" dirty="0">
              <a:solidFill>
                <a:srgbClr val="0070C0"/>
              </a:solidFill>
              <a:latin typeface="Work Sans Medium" pitchFamily="2" charset="-18"/>
              <a:cs typeface="Work Sans Light"/>
            </a:endParaRPr>
          </a:p>
          <a:p>
            <a:pPr marL="7701">
              <a:spcBef>
                <a:spcPts val="67"/>
              </a:spcBef>
            </a:pPr>
            <a:endParaRPr lang="cs-CZ" sz="2092" b="1" spc="-6" dirty="0">
              <a:solidFill>
                <a:srgbClr val="0070C0"/>
              </a:solidFill>
              <a:latin typeface="Work Sans Medium" pitchFamily="2" charset="-18"/>
              <a:cs typeface="Work Sans Light"/>
            </a:endParaRPr>
          </a:p>
          <a:p>
            <a:pPr marL="7701">
              <a:spcBef>
                <a:spcPts val="67"/>
              </a:spcBef>
            </a:pPr>
            <a:r>
              <a:rPr lang="cs-CZ" sz="2092" b="1" spc="-6" dirty="0">
                <a:solidFill>
                  <a:srgbClr val="0070C0"/>
                </a:solidFill>
                <a:latin typeface="Work Sans Medium" pitchFamily="2" charset="-18"/>
                <a:cs typeface="Work Sans Light"/>
              </a:rPr>
              <a:t>VYSOKÉ JSOU DLUHY VŮČI STÁTU – ZHRUBA 15 % Z CELKOVÝCH ZÁVAZKŮ DLUŽNÍKŮ</a:t>
            </a:r>
            <a:endParaRPr lang="cs-CZ" sz="2092" spc="-6" dirty="0">
              <a:solidFill>
                <a:srgbClr val="003150"/>
              </a:solidFill>
              <a:latin typeface="Work Sans Light"/>
              <a:cs typeface="Work Sans Light"/>
            </a:endParaRPr>
          </a:p>
        </p:txBody>
      </p:sp>
      <p:pic>
        <p:nvPicPr>
          <p:cNvPr id="5" name="Obrázek 4">
            <a:extLst>
              <a:ext uri="{FF2B5EF4-FFF2-40B4-BE49-F238E27FC236}">
                <a16:creationId xmlns:a16="http://schemas.microsoft.com/office/drawing/2014/main" id="{8DF859F2-E953-E67A-10AD-48469157D840}"/>
              </a:ext>
            </a:extLst>
          </p:cNvPr>
          <p:cNvPicPr>
            <a:picLocks noChangeAspect="1"/>
          </p:cNvPicPr>
          <p:nvPr/>
        </p:nvPicPr>
        <p:blipFill>
          <a:blip r:embed="rId2"/>
          <a:stretch>
            <a:fillRect/>
          </a:stretch>
        </p:blipFill>
        <p:spPr>
          <a:xfrm>
            <a:off x="4018594" y="2246960"/>
            <a:ext cx="4820962" cy="3234710"/>
          </a:xfrm>
          <a:prstGeom prst="rect">
            <a:avLst/>
          </a:prstGeom>
        </p:spPr>
      </p:pic>
      <p:pic>
        <p:nvPicPr>
          <p:cNvPr id="8" name="Obrázek 7">
            <a:extLst>
              <a:ext uri="{FF2B5EF4-FFF2-40B4-BE49-F238E27FC236}">
                <a16:creationId xmlns:a16="http://schemas.microsoft.com/office/drawing/2014/main" id="{56CAB267-7330-7FC2-D574-3E59306E84BE}"/>
              </a:ext>
            </a:extLst>
          </p:cNvPr>
          <p:cNvPicPr>
            <a:picLocks noChangeAspect="1"/>
          </p:cNvPicPr>
          <p:nvPr/>
        </p:nvPicPr>
        <p:blipFill>
          <a:blip r:embed="rId3"/>
          <a:stretch>
            <a:fillRect/>
          </a:stretch>
        </p:blipFill>
        <p:spPr>
          <a:xfrm>
            <a:off x="3865849" y="5557800"/>
            <a:ext cx="5222841" cy="1190123"/>
          </a:xfrm>
          <a:prstGeom prst="rect">
            <a:avLst/>
          </a:prstGeom>
        </p:spPr>
      </p:pic>
      <p:pic>
        <p:nvPicPr>
          <p:cNvPr id="10" name="Obrázek 9">
            <a:extLst>
              <a:ext uri="{FF2B5EF4-FFF2-40B4-BE49-F238E27FC236}">
                <a16:creationId xmlns:a16="http://schemas.microsoft.com/office/drawing/2014/main" id="{359FC6A5-CBA6-64EC-0874-184126D1773A}"/>
              </a:ext>
            </a:extLst>
          </p:cNvPr>
          <p:cNvPicPr>
            <a:picLocks noChangeAspect="1"/>
          </p:cNvPicPr>
          <p:nvPr/>
        </p:nvPicPr>
        <p:blipFill>
          <a:blip r:embed="rId4"/>
          <a:stretch>
            <a:fillRect/>
          </a:stretch>
        </p:blipFill>
        <p:spPr>
          <a:xfrm>
            <a:off x="10393321" y="6240575"/>
            <a:ext cx="1698215" cy="485204"/>
          </a:xfrm>
          <a:prstGeom prst="rect">
            <a:avLst/>
          </a:prstGeom>
        </p:spPr>
      </p:pic>
      <p:pic>
        <p:nvPicPr>
          <p:cNvPr id="12" name="Obrázek 11">
            <a:extLst>
              <a:ext uri="{FF2B5EF4-FFF2-40B4-BE49-F238E27FC236}">
                <a16:creationId xmlns:a16="http://schemas.microsoft.com/office/drawing/2014/main" id="{D768954F-00EE-21AE-FC98-A70470A99D64}"/>
              </a:ext>
            </a:extLst>
          </p:cNvPr>
          <p:cNvPicPr>
            <a:picLocks noChangeAspect="1"/>
          </p:cNvPicPr>
          <p:nvPr/>
        </p:nvPicPr>
        <p:blipFill>
          <a:blip r:embed="rId5"/>
          <a:stretch>
            <a:fillRect/>
          </a:stretch>
        </p:blipFill>
        <p:spPr>
          <a:xfrm>
            <a:off x="9054197" y="2801019"/>
            <a:ext cx="2899631" cy="258319"/>
          </a:xfrm>
          <a:prstGeom prst="rect">
            <a:avLst/>
          </a:prstGeom>
        </p:spPr>
      </p:pic>
      <p:sp>
        <p:nvSpPr>
          <p:cNvPr id="13" name="object 17">
            <a:extLst>
              <a:ext uri="{FF2B5EF4-FFF2-40B4-BE49-F238E27FC236}">
                <a16:creationId xmlns:a16="http://schemas.microsoft.com/office/drawing/2014/main" id="{6CC70E05-6C62-57FB-C021-CDD07098EC94}"/>
              </a:ext>
            </a:extLst>
          </p:cNvPr>
          <p:cNvSpPr txBox="1"/>
          <p:nvPr/>
        </p:nvSpPr>
        <p:spPr>
          <a:xfrm>
            <a:off x="9142809" y="3170999"/>
            <a:ext cx="2682952" cy="2260452"/>
          </a:xfrm>
          <a:prstGeom prst="rect">
            <a:avLst/>
          </a:prstGeom>
          <a:ln>
            <a:noFill/>
          </a:ln>
        </p:spPr>
        <p:txBody>
          <a:bodyPr vert="horz" wrap="square" lIns="0" tIns="8471" rIns="0" bIns="0" rtlCol="0">
            <a:spAutoFit/>
          </a:bodyPr>
          <a:lstStyle/>
          <a:p>
            <a:pPr marL="7701">
              <a:spcBef>
                <a:spcPts val="67"/>
              </a:spcBef>
            </a:pPr>
            <a:r>
              <a:rPr lang="cs-CZ" sz="1455" b="1" spc="-6" dirty="0">
                <a:latin typeface="Work Sans Light" pitchFamily="2" charset="-18"/>
                <a:cs typeface="Work Sans Light"/>
              </a:rPr>
              <a:t>Jedná se o často zastoupené instituce, které mají však méně než 2 % z celkové výše přihlášených pohledávek </a:t>
            </a:r>
          </a:p>
          <a:p>
            <a:pPr marL="7701">
              <a:spcBef>
                <a:spcPts val="67"/>
              </a:spcBef>
            </a:pPr>
            <a:r>
              <a:rPr lang="cs-CZ" sz="1455" b="1" spc="-6" dirty="0">
                <a:latin typeface="Work Sans Light" pitchFamily="2" charset="-18"/>
                <a:cs typeface="Work Sans Light"/>
              </a:rPr>
              <a:t>(např. energie, mobilní operátoři, dopravní podniky, pojišťovny, obce, pronajímatelé, dodavatelé zboží a služeb, bytová družstva a SVJ, Česká televize atd.).</a:t>
            </a:r>
          </a:p>
        </p:txBody>
      </p:sp>
    </p:spTree>
    <p:extLst>
      <p:ext uri="{BB962C8B-B14F-4D97-AF65-F5344CB8AC3E}">
        <p14:creationId xmlns:p14="http://schemas.microsoft.com/office/powerpoint/2010/main" val="391440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A4EA4-74EC-4F6D-2D79-EC1FE7C488C5}"/>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4ED2786D-9E9E-EF08-F132-B3C1D2A66A11}"/>
              </a:ext>
            </a:extLst>
          </p:cNvPr>
          <p:cNvSpPr/>
          <p:nvPr/>
        </p:nvSpPr>
        <p:spPr>
          <a:xfrm>
            <a:off x="0" y="1"/>
            <a:ext cx="12192000" cy="3710866"/>
          </a:xfrm>
          <a:prstGeom prst="rect">
            <a:avLst/>
          </a:prstGeom>
          <a:solidFill>
            <a:srgbClr val="0070C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1BD2A1A3-17C2-6C5D-9F9D-DA78C078B756}"/>
              </a:ext>
            </a:extLst>
          </p:cNvPr>
          <p:cNvSpPr>
            <a:spLocks noGrp="1"/>
          </p:cNvSpPr>
          <p:nvPr>
            <p:ph type="ctrTitle"/>
          </p:nvPr>
        </p:nvSpPr>
        <p:spPr>
          <a:xfrm>
            <a:off x="254643" y="1041399"/>
            <a:ext cx="11563109" cy="2387601"/>
          </a:xfrm>
        </p:spPr>
        <p:txBody>
          <a:bodyPr>
            <a:normAutofit/>
          </a:bodyPr>
          <a:lstStyle/>
          <a:p>
            <a:r>
              <a:rPr lang="cs-CZ" b="1" cap="all" dirty="0">
                <a:solidFill>
                  <a:schemeClr val="bg1"/>
                </a:solidFill>
                <a:effectLst/>
                <a:latin typeface="Work Sans" pitchFamily="2" charset="-18"/>
                <a:ea typeface="Calibri" panose="020F0502020204030204" pitchFamily="34" charset="0"/>
                <a:cs typeface="Times New Roman" panose="02020603050405020304" pitchFamily="18" charset="0"/>
              </a:rPr>
              <a:t>HISTORIE INSOLVENCE</a:t>
            </a:r>
            <a:endParaRPr lang="cs-CZ" sz="5000" b="1" dirty="0">
              <a:solidFill>
                <a:schemeClr val="bg1"/>
              </a:solidFill>
              <a:latin typeface="Work Sans" pitchFamily="2" charset="-18"/>
            </a:endParaRPr>
          </a:p>
        </p:txBody>
      </p:sp>
      <p:pic>
        <p:nvPicPr>
          <p:cNvPr id="5" name="Obrázek 4">
            <a:extLst>
              <a:ext uri="{FF2B5EF4-FFF2-40B4-BE49-F238E27FC236}">
                <a16:creationId xmlns:a16="http://schemas.microsoft.com/office/drawing/2014/main" id="{F14F89D6-1491-B610-2ED3-717837733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111" y="5633603"/>
            <a:ext cx="3655778" cy="649916"/>
          </a:xfrm>
          <a:prstGeom prst="rect">
            <a:avLst/>
          </a:prstGeom>
        </p:spPr>
      </p:pic>
    </p:spTree>
    <p:extLst>
      <p:ext uri="{BB962C8B-B14F-4D97-AF65-F5344CB8AC3E}">
        <p14:creationId xmlns:p14="http://schemas.microsoft.com/office/powerpoint/2010/main" val="370609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45043"/>
            <a:ext cx="12191144" cy="1817358"/>
          </a:xfrm>
          <a:custGeom>
            <a:avLst/>
            <a:gdLst/>
            <a:ahLst/>
            <a:cxnLst/>
            <a:rect l="l" t="t" r="r" b="b"/>
            <a:pathLst>
              <a:path w="15874365" h="4230370">
                <a:moveTo>
                  <a:pt x="0" y="4230237"/>
                </a:moveTo>
                <a:lnTo>
                  <a:pt x="15873862" y="4230237"/>
                </a:lnTo>
                <a:lnTo>
                  <a:pt x="15873862" y="0"/>
                </a:lnTo>
                <a:lnTo>
                  <a:pt x="0" y="0"/>
                </a:lnTo>
                <a:lnTo>
                  <a:pt x="0" y="4230237"/>
                </a:lnTo>
                <a:close/>
              </a:path>
            </a:pathLst>
          </a:custGeom>
          <a:solidFill>
            <a:srgbClr val="0070C0"/>
          </a:solidFill>
        </p:spPr>
        <p:txBody>
          <a:bodyPr wrap="square" lIns="0" tIns="0" rIns="0" bIns="0" rtlCol="0"/>
          <a:lstStyle/>
          <a:p>
            <a:endParaRPr sz="1092"/>
          </a:p>
        </p:txBody>
      </p:sp>
      <p:sp>
        <p:nvSpPr>
          <p:cNvPr id="3" name="object 3"/>
          <p:cNvSpPr txBox="1">
            <a:spLocks noGrp="1"/>
          </p:cNvSpPr>
          <p:nvPr>
            <p:ph type="title"/>
          </p:nvPr>
        </p:nvSpPr>
        <p:spPr>
          <a:xfrm>
            <a:off x="627682" y="401746"/>
            <a:ext cx="10903663" cy="1040746"/>
          </a:xfrm>
          <a:prstGeom prst="rect">
            <a:avLst/>
          </a:prstGeom>
        </p:spPr>
        <p:txBody>
          <a:bodyPr vert="horz" wrap="square" lIns="0" tIns="360121" rIns="0" bIns="0" rtlCol="0" anchor="ctr">
            <a:spAutoFit/>
          </a:bodyPr>
          <a:lstStyle/>
          <a:p>
            <a:pPr marL="20023">
              <a:lnSpc>
                <a:spcPct val="100000"/>
              </a:lnSpc>
              <a:spcBef>
                <a:spcPts val="76"/>
              </a:spcBef>
            </a:pPr>
            <a:r>
              <a:rPr lang="pl-PL" dirty="0">
                <a:solidFill>
                  <a:schemeClr val="bg1"/>
                </a:solidFill>
                <a:latin typeface="Work Sans" pitchFamily="2" charset="-18"/>
              </a:rPr>
              <a:t>Jaké mají dluhy? A jak je splácí? </a:t>
            </a:r>
          </a:p>
        </p:txBody>
      </p:sp>
      <p:sp>
        <p:nvSpPr>
          <p:cNvPr id="33" name="object 17">
            <a:extLst>
              <a:ext uri="{FF2B5EF4-FFF2-40B4-BE49-F238E27FC236}">
                <a16:creationId xmlns:a16="http://schemas.microsoft.com/office/drawing/2014/main" id="{1B0A8626-5CF9-30E0-DFC1-854AD86C5AF0}"/>
              </a:ext>
            </a:extLst>
          </p:cNvPr>
          <p:cNvSpPr txBox="1"/>
          <p:nvPr/>
        </p:nvSpPr>
        <p:spPr>
          <a:xfrm>
            <a:off x="6095999" y="2314866"/>
            <a:ext cx="5995737" cy="330501"/>
          </a:xfrm>
          <a:prstGeom prst="rect">
            <a:avLst/>
          </a:prstGeom>
        </p:spPr>
        <p:txBody>
          <a:bodyPr vert="horz" wrap="square" lIns="0" tIns="8471" rIns="0" bIns="0" rtlCol="0">
            <a:spAutoFit/>
          </a:bodyPr>
          <a:lstStyle/>
          <a:p>
            <a:pPr marL="7701">
              <a:spcBef>
                <a:spcPts val="67"/>
              </a:spcBef>
            </a:pPr>
            <a:r>
              <a:rPr lang="cs-CZ" sz="2092" b="1" spc="-6" dirty="0">
                <a:solidFill>
                  <a:srgbClr val="0070C0"/>
                </a:solidFill>
                <a:latin typeface="Work Sans Medium" pitchFamily="2" charset="-18"/>
                <a:cs typeface="Work Sans Light"/>
              </a:rPr>
              <a:t>USPOKOJENÍ POHLEDÁVEK VĚŘITELŮ KLESÁ</a:t>
            </a:r>
            <a:endParaRPr lang="cs-CZ" sz="2092" spc="-6" dirty="0">
              <a:solidFill>
                <a:srgbClr val="003150"/>
              </a:solidFill>
              <a:latin typeface="Work Sans Light"/>
              <a:cs typeface="Work Sans Light"/>
            </a:endParaRPr>
          </a:p>
        </p:txBody>
      </p:sp>
      <p:sp>
        <p:nvSpPr>
          <p:cNvPr id="7" name="object 17">
            <a:extLst>
              <a:ext uri="{FF2B5EF4-FFF2-40B4-BE49-F238E27FC236}">
                <a16:creationId xmlns:a16="http://schemas.microsoft.com/office/drawing/2014/main" id="{F593F527-B86F-B28F-7BDC-AFBE91DD3EDD}"/>
              </a:ext>
            </a:extLst>
          </p:cNvPr>
          <p:cNvSpPr txBox="1"/>
          <p:nvPr/>
        </p:nvSpPr>
        <p:spPr>
          <a:xfrm>
            <a:off x="627682" y="2314866"/>
            <a:ext cx="5243162" cy="330501"/>
          </a:xfrm>
          <a:prstGeom prst="rect">
            <a:avLst/>
          </a:prstGeom>
        </p:spPr>
        <p:txBody>
          <a:bodyPr vert="horz" wrap="square" lIns="0" tIns="8471" rIns="0" bIns="0" rtlCol="0">
            <a:spAutoFit/>
          </a:bodyPr>
          <a:lstStyle/>
          <a:p>
            <a:pPr marL="7701">
              <a:spcBef>
                <a:spcPts val="67"/>
              </a:spcBef>
            </a:pPr>
            <a:r>
              <a:rPr lang="cs-CZ" sz="2092" b="1" spc="-6" dirty="0">
                <a:solidFill>
                  <a:srgbClr val="0070C0"/>
                </a:solidFill>
                <a:latin typeface="Work Sans Medium" pitchFamily="2" charset="-18"/>
                <a:cs typeface="Work Sans Light"/>
              </a:rPr>
              <a:t>PRŮMĚRNÝ DLUH SE ZVYŠUJE</a:t>
            </a:r>
            <a:endParaRPr lang="cs-CZ" sz="2092" spc="-6" dirty="0">
              <a:solidFill>
                <a:srgbClr val="003150"/>
              </a:solidFill>
              <a:latin typeface="Work Sans Light"/>
              <a:cs typeface="Work Sans Light"/>
            </a:endParaRPr>
          </a:p>
        </p:txBody>
      </p:sp>
      <p:graphicFrame>
        <p:nvGraphicFramePr>
          <p:cNvPr id="4" name="Graf 3">
            <a:extLst>
              <a:ext uri="{FF2B5EF4-FFF2-40B4-BE49-F238E27FC236}">
                <a16:creationId xmlns:a16="http://schemas.microsoft.com/office/drawing/2014/main" id="{4DD91A04-64D2-3A97-B743-9268BAE1CC58}"/>
              </a:ext>
            </a:extLst>
          </p:cNvPr>
          <p:cNvGraphicFramePr>
            <a:graphicFrameLocks/>
          </p:cNvGraphicFramePr>
          <p:nvPr>
            <p:extLst>
              <p:ext uri="{D42A27DB-BD31-4B8C-83A1-F6EECF244321}">
                <p14:modId xmlns:p14="http://schemas.microsoft.com/office/powerpoint/2010/main" val="4201994322"/>
              </p:ext>
            </p:extLst>
          </p:nvPr>
        </p:nvGraphicFramePr>
        <p:xfrm>
          <a:off x="283307" y="2858392"/>
          <a:ext cx="6172200" cy="3500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a:extLst>
              <a:ext uri="{FF2B5EF4-FFF2-40B4-BE49-F238E27FC236}">
                <a16:creationId xmlns:a16="http://schemas.microsoft.com/office/drawing/2014/main" id="{612A3944-4FEA-2240-CBC8-68A28B1B3FC7}"/>
              </a:ext>
            </a:extLst>
          </p:cNvPr>
          <p:cNvGraphicFramePr>
            <a:graphicFrameLocks/>
          </p:cNvGraphicFramePr>
          <p:nvPr>
            <p:extLst>
              <p:ext uri="{D42A27DB-BD31-4B8C-83A1-F6EECF244321}">
                <p14:modId xmlns:p14="http://schemas.microsoft.com/office/powerpoint/2010/main" val="3852593776"/>
              </p:ext>
            </p:extLst>
          </p:nvPr>
        </p:nvGraphicFramePr>
        <p:xfrm>
          <a:off x="6455507" y="3187918"/>
          <a:ext cx="3028950" cy="2719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 7">
            <a:extLst>
              <a:ext uri="{FF2B5EF4-FFF2-40B4-BE49-F238E27FC236}">
                <a16:creationId xmlns:a16="http://schemas.microsoft.com/office/drawing/2014/main" id="{816FD612-8F9C-300D-0CC7-D8353DD48862}"/>
              </a:ext>
            </a:extLst>
          </p:cNvPr>
          <p:cNvGraphicFramePr>
            <a:graphicFrameLocks/>
          </p:cNvGraphicFramePr>
          <p:nvPr>
            <p:extLst>
              <p:ext uri="{D42A27DB-BD31-4B8C-83A1-F6EECF244321}">
                <p14:modId xmlns:p14="http://schemas.microsoft.com/office/powerpoint/2010/main" val="3024267310"/>
              </p:ext>
            </p:extLst>
          </p:nvPr>
        </p:nvGraphicFramePr>
        <p:xfrm>
          <a:off x="8975558" y="3187918"/>
          <a:ext cx="3116178" cy="27479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ovéPole 8">
            <a:extLst>
              <a:ext uri="{FF2B5EF4-FFF2-40B4-BE49-F238E27FC236}">
                <a16:creationId xmlns:a16="http://schemas.microsoft.com/office/drawing/2014/main" id="{1F286251-DF9F-A082-36C2-216A81A3E271}"/>
              </a:ext>
            </a:extLst>
          </p:cNvPr>
          <p:cNvSpPr txBox="1"/>
          <p:nvPr/>
        </p:nvSpPr>
        <p:spPr>
          <a:xfrm>
            <a:off x="6857776" y="5872676"/>
            <a:ext cx="5532284" cy="260392"/>
          </a:xfrm>
          <a:prstGeom prst="rect">
            <a:avLst/>
          </a:prstGeom>
          <a:noFill/>
        </p:spPr>
        <p:txBody>
          <a:bodyPr wrap="none" rtlCol="0">
            <a:spAutoFit/>
          </a:bodyPr>
          <a:lstStyle/>
          <a:p>
            <a:r>
              <a:rPr lang="cs-CZ" sz="1050" dirty="0">
                <a:latin typeface="Work Sans" pitchFamily="2" charset="-18"/>
              </a:rPr>
              <a:t>* V letech 2019-2023 se jedná o předpoklad – řízení ještě nejsou dokončena. </a:t>
            </a:r>
          </a:p>
        </p:txBody>
      </p:sp>
      <p:sp>
        <p:nvSpPr>
          <p:cNvPr id="10" name="TextovéPole 9">
            <a:extLst>
              <a:ext uri="{FF2B5EF4-FFF2-40B4-BE49-F238E27FC236}">
                <a16:creationId xmlns:a16="http://schemas.microsoft.com/office/drawing/2014/main" id="{7E48C2DD-F1BE-8D31-23EC-9FEED4DB9FEF}"/>
              </a:ext>
            </a:extLst>
          </p:cNvPr>
          <p:cNvSpPr txBox="1"/>
          <p:nvPr/>
        </p:nvSpPr>
        <p:spPr>
          <a:xfrm>
            <a:off x="9930032" y="6495042"/>
            <a:ext cx="2204364" cy="276999"/>
          </a:xfrm>
          <a:prstGeom prst="rect">
            <a:avLst/>
          </a:prstGeom>
          <a:noFill/>
        </p:spPr>
        <p:txBody>
          <a:bodyPr wrap="square">
            <a:spAutoFit/>
          </a:bodyPr>
          <a:lstStyle/>
          <a:p>
            <a:r>
              <a:rPr lang="cs-CZ" sz="1200" dirty="0">
                <a:latin typeface="Work Sans" pitchFamily="2" charset="-18"/>
              </a:rPr>
              <a:t>Zdroj: ISIR, </a:t>
            </a:r>
            <a:r>
              <a:rPr lang="cs-CZ" sz="1200" dirty="0" err="1">
                <a:latin typeface="Work Sans" pitchFamily="2" charset="-18"/>
              </a:rPr>
              <a:t>InsolCentrum</a:t>
            </a:r>
            <a:endParaRPr lang="cs-CZ" sz="1200" dirty="0">
              <a:latin typeface="Work Sans" pitchFamily="2" charset="-18"/>
            </a:endParaRPr>
          </a:p>
        </p:txBody>
      </p:sp>
    </p:spTree>
    <p:extLst>
      <p:ext uri="{BB962C8B-B14F-4D97-AF65-F5344CB8AC3E}">
        <p14:creationId xmlns:p14="http://schemas.microsoft.com/office/powerpoint/2010/main" val="277545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0"/>
            <a:ext cx="12191144" cy="1550179"/>
          </a:xfrm>
          <a:custGeom>
            <a:avLst/>
            <a:gdLst/>
            <a:ahLst/>
            <a:cxnLst/>
            <a:rect l="l" t="t" r="r" b="b"/>
            <a:pathLst>
              <a:path w="15874365" h="4230370">
                <a:moveTo>
                  <a:pt x="0" y="4230237"/>
                </a:moveTo>
                <a:lnTo>
                  <a:pt x="15873862" y="4230237"/>
                </a:lnTo>
                <a:lnTo>
                  <a:pt x="15873862" y="0"/>
                </a:lnTo>
                <a:lnTo>
                  <a:pt x="0" y="0"/>
                </a:lnTo>
                <a:lnTo>
                  <a:pt x="0" y="4230237"/>
                </a:lnTo>
                <a:close/>
              </a:path>
            </a:pathLst>
          </a:custGeom>
          <a:solidFill>
            <a:srgbClr val="0070C0"/>
          </a:solidFill>
        </p:spPr>
        <p:txBody>
          <a:bodyPr wrap="square" lIns="0" tIns="0" rIns="0" bIns="0" rtlCol="0"/>
          <a:lstStyle/>
          <a:p>
            <a:endParaRPr sz="1092"/>
          </a:p>
        </p:txBody>
      </p:sp>
      <p:sp>
        <p:nvSpPr>
          <p:cNvPr id="3" name="object 3"/>
          <p:cNvSpPr txBox="1">
            <a:spLocks noGrp="1"/>
          </p:cNvSpPr>
          <p:nvPr>
            <p:ph type="title"/>
          </p:nvPr>
        </p:nvSpPr>
        <p:spPr>
          <a:xfrm>
            <a:off x="644168" y="-234241"/>
            <a:ext cx="10903663" cy="1717855"/>
          </a:xfrm>
          <a:prstGeom prst="rect">
            <a:avLst/>
          </a:prstGeom>
        </p:spPr>
        <p:txBody>
          <a:bodyPr vert="horz" wrap="square" lIns="0" tIns="360121" rIns="0" bIns="0" rtlCol="0" anchor="ctr">
            <a:spAutoFit/>
          </a:bodyPr>
          <a:lstStyle/>
          <a:p>
            <a:pPr marL="20023">
              <a:lnSpc>
                <a:spcPct val="100000"/>
              </a:lnSpc>
              <a:spcBef>
                <a:spcPts val="76"/>
              </a:spcBef>
            </a:pPr>
            <a:r>
              <a:rPr lang="pl-PL" dirty="0">
                <a:solidFill>
                  <a:schemeClr val="bg1"/>
                </a:solidFill>
                <a:latin typeface="Work Sans" pitchFamily="2" charset="-18"/>
              </a:rPr>
              <a:t>Mapa průměrné výše dluhů a míry uspokojení věřitelů podle krajů ČR</a:t>
            </a:r>
          </a:p>
        </p:txBody>
      </p:sp>
      <p:pic>
        <p:nvPicPr>
          <p:cNvPr id="14" name="Obrázek 13">
            <a:extLst>
              <a:ext uri="{FF2B5EF4-FFF2-40B4-BE49-F238E27FC236}">
                <a16:creationId xmlns:a16="http://schemas.microsoft.com/office/drawing/2014/main" id="{E230682D-0DA8-22CC-6FB7-EF196EF528AA}"/>
              </a:ext>
            </a:extLst>
          </p:cNvPr>
          <p:cNvPicPr>
            <a:picLocks noChangeAspect="1"/>
          </p:cNvPicPr>
          <p:nvPr/>
        </p:nvPicPr>
        <p:blipFill>
          <a:blip r:embed="rId2"/>
          <a:stretch>
            <a:fillRect/>
          </a:stretch>
        </p:blipFill>
        <p:spPr>
          <a:xfrm>
            <a:off x="1088538" y="4236890"/>
            <a:ext cx="1359429" cy="420442"/>
          </a:xfrm>
          <a:prstGeom prst="rect">
            <a:avLst/>
          </a:prstGeom>
        </p:spPr>
      </p:pic>
      <p:pic>
        <p:nvPicPr>
          <p:cNvPr id="4" name="Zástupný obsah 12">
            <a:extLst>
              <a:ext uri="{FF2B5EF4-FFF2-40B4-BE49-F238E27FC236}">
                <a16:creationId xmlns:a16="http://schemas.microsoft.com/office/drawing/2014/main" id="{0FBF7EAA-A73C-2792-7E8E-019A6104561B}"/>
              </a:ext>
            </a:extLst>
          </p:cNvPr>
          <p:cNvPicPr>
            <a:picLocks noGrp="1" noChangeAspect="1"/>
          </p:cNvPicPr>
          <p:nvPr>
            <p:ph idx="1"/>
          </p:nvPr>
        </p:nvPicPr>
        <p:blipFill>
          <a:blip r:embed="rId3"/>
          <a:stretch>
            <a:fillRect/>
          </a:stretch>
        </p:blipFill>
        <p:spPr>
          <a:xfrm>
            <a:off x="111950" y="1794198"/>
            <a:ext cx="8526724" cy="5033518"/>
          </a:xfrm>
        </p:spPr>
      </p:pic>
      <p:sp>
        <p:nvSpPr>
          <p:cNvPr id="5" name="TextovéPole 4">
            <a:extLst>
              <a:ext uri="{FF2B5EF4-FFF2-40B4-BE49-F238E27FC236}">
                <a16:creationId xmlns:a16="http://schemas.microsoft.com/office/drawing/2014/main" id="{56D398D1-9E40-0D22-6C36-4BBCDD761B65}"/>
              </a:ext>
            </a:extLst>
          </p:cNvPr>
          <p:cNvSpPr txBox="1"/>
          <p:nvPr/>
        </p:nvSpPr>
        <p:spPr>
          <a:xfrm>
            <a:off x="9048694" y="1651567"/>
            <a:ext cx="3316077" cy="2308324"/>
          </a:xfrm>
          <a:prstGeom prst="rect">
            <a:avLst/>
          </a:prstGeom>
          <a:noFill/>
        </p:spPr>
        <p:txBody>
          <a:bodyPr wrap="square" rtlCol="0">
            <a:spAutoFit/>
          </a:bodyPr>
          <a:lstStyle/>
          <a:p>
            <a:r>
              <a:rPr lang="cs-CZ" sz="1600" dirty="0">
                <a:solidFill>
                  <a:srgbClr val="00B050"/>
                </a:solidFill>
              </a:rPr>
              <a:t>Zelená </a:t>
            </a:r>
          </a:p>
          <a:p>
            <a:r>
              <a:rPr lang="cs-CZ" sz="1600" dirty="0"/>
              <a:t>Podprůměrná výše dluhu a nadprůměrné předpokládané uspokojení v porovnání s ČR</a:t>
            </a:r>
          </a:p>
          <a:p>
            <a:endParaRPr lang="cs-CZ" sz="1600" dirty="0"/>
          </a:p>
          <a:p>
            <a:r>
              <a:rPr lang="cs-CZ" sz="1600" dirty="0">
                <a:solidFill>
                  <a:srgbClr val="FF0000"/>
                </a:solidFill>
              </a:rPr>
              <a:t>Červená </a:t>
            </a:r>
          </a:p>
          <a:p>
            <a:r>
              <a:rPr lang="cs-CZ" sz="1600" dirty="0"/>
              <a:t>Nadprůměrná výše dluhu a podprůměrné předpokládané uspokojení v porovnání s ČR</a:t>
            </a:r>
          </a:p>
        </p:txBody>
      </p:sp>
      <p:sp>
        <p:nvSpPr>
          <p:cNvPr id="6" name="TextovéPole 5">
            <a:extLst>
              <a:ext uri="{FF2B5EF4-FFF2-40B4-BE49-F238E27FC236}">
                <a16:creationId xmlns:a16="http://schemas.microsoft.com/office/drawing/2014/main" id="{11AEE896-CAD9-9F37-2EA4-38C2F5D89438}"/>
              </a:ext>
            </a:extLst>
          </p:cNvPr>
          <p:cNvSpPr txBox="1"/>
          <p:nvPr/>
        </p:nvSpPr>
        <p:spPr>
          <a:xfrm>
            <a:off x="9072282" y="4026456"/>
            <a:ext cx="2475549" cy="2831544"/>
          </a:xfrm>
          <a:prstGeom prst="rect">
            <a:avLst/>
          </a:prstGeom>
          <a:noFill/>
        </p:spPr>
        <p:txBody>
          <a:bodyPr wrap="none" rtlCol="0">
            <a:spAutoFit/>
          </a:bodyPr>
          <a:lstStyle/>
          <a:p>
            <a:r>
              <a:rPr lang="cs-CZ" sz="1600" dirty="0">
                <a:solidFill>
                  <a:srgbClr val="00B050"/>
                </a:solidFill>
              </a:rPr>
              <a:t>Nejlepší kraj: </a:t>
            </a:r>
          </a:p>
          <a:p>
            <a:r>
              <a:rPr lang="cs-CZ" sz="1600" b="1" dirty="0"/>
              <a:t>Ústecký kraj </a:t>
            </a:r>
          </a:p>
          <a:p>
            <a:r>
              <a:rPr lang="cs-CZ" sz="1600" dirty="0"/>
              <a:t>Průměrný dluh: 990 tis. Kč</a:t>
            </a:r>
          </a:p>
          <a:p>
            <a:r>
              <a:rPr lang="cs-CZ" sz="1600" dirty="0"/>
              <a:t>Průměrné předpokládané </a:t>
            </a:r>
          </a:p>
          <a:p>
            <a:r>
              <a:rPr lang="cs-CZ" sz="1600" dirty="0"/>
              <a:t>uspokojení: 23,2 %</a:t>
            </a:r>
          </a:p>
          <a:p>
            <a:endParaRPr lang="cs-CZ" sz="1600" dirty="0"/>
          </a:p>
          <a:p>
            <a:r>
              <a:rPr lang="cs-CZ" sz="1600" dirty="0">
                <a:solidFill>
                  <a:srgbClr val="FF0000"/>
                </a:solidFill>
              </a:rPr>
              <a:t>Nejhorší kraj: </a:t>
            </a:r>
          </a:p>
          <a:p>
            <a:r>
              <a:rPr lang="cs-CZ" sz="1600" b="1" dirty="0"/>
              <a:t>Hlavní město Praha</a:t>
            </a:r>
          </a:p>
          <a:p>
            <a:r>
              <a:rPr lang="cs-CZ" sz="1600" dirty="0"/>
              <a:t>Průměrný dluh: 2,54 mil. Kč</a:t>
            </a:r>
          </a:p>
          <a:p>
            <a:r>
              <a:rPr lang="cs-CZ" sz="1600" dirty="0"/>
              <a:t>Průměrné předpokládané </a:t>
            </a:r>
          </a:p>
          <a:p>
            <a:r>
              <a:rPr lang="cs-CZ" sz="1600" dirty="0"/>
              <a:t>uspokojení: 11,2 %</a:t>
            </a:r>
          </a:p>
        </p:txBody>
      </p:sp>
      <p:sp>
        <p:nvSpPr>
          <p:cNvPr id="8" name="TextovéPole 7">
            <a:extLst>
              <a:ext uri="{FF2B5EF4-FFF2-40B4-BE49-F238E27FC236}">
                <a16:creationId xmlns:a16="http://schemas.microsoft.com/office/drawing/2014/main" id="{5EE23389-6BE5-BDD3-3C53-6720199D0700}"/>
              </a:ext>
            </a:extLst>
          </p:cNvPr>
          <p:cNvSpPr txBox="1"/>
          <p:nvPr/>
        </p:nvSpPr>
        <p:spPr>
          <a:xfrm>
            <a:off x="7127569" y="6465202"/>
            <a:ext cx="1727909" cy="276999"/>
          </a:xfrm>
          <a:prstGeom prst="rect">
            <a:avLst/>
          </a:prstGeom>
          <a:noFill/>
        </p:spPr>
        <p:txBody>
          <a:bodyPr wrap="none" rtlCol="0">
            <a:spAutoFit/>
          </a:bodyPr>
          <a:lstStyle/>
          <a:p>
            <a:r>
              <a:rPr lang="cs-CZ" sz="1200" dirty="0"/>
              <a:t>Zdroj: </a:t>
            </a:r>
            <a:r>
              <a:rPr lang="cs-CZ" sz="1200" dirty="0" err="1"/>
              <a:t>InsolCentrum</a:t>
            </a:r>
            <a:r>
              <a:rPr lang="cs-CZ" sz="1200" dirty="0"/>
              <a:t>, ISIR</a:t>
            </a:r>
          </a:p>
        </p:txBody>
      </p:sp>
    </p:spTree>
    <p:extLst>
      <p:ext uri="{BB962C8B-B14F-4D97-AF65-F5344CB8AC3E}">
        <p14:creationId xmlns:p14="http://schemas.microsoft.com/office/powerpoint/2010/main" val="666103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45043"/>
            <a:ext cx="12191144" cy="1721362"/>
          </a:xfrm>
          <a:custGeom>
            <a:avLst/>
            <a:gdLst/>
            <a:ahLst/>
            <a:cxnLst/>
            <a:rect l="l" t="t" r="r" b="b"/>
            <a:pathLst>
              <a:path w="15874365" h="4230370">
                <a:moveTo>
                  <a:pt x="0" y="4230237"/>
                </a:moveTo>
                <a:lnTo>
                  <a:pt x="15873862" y="4230237"/>
                </a:lnTo>
                <a:lnTo>
                  <a:pt x="15873862" y="0"/>
                </a:lnTo>
                <a:lnTo>
                  <a:pt x="0" y="0"/>
                </a:lnTo>
                <a:lnTo>
                  <a:pt x="0" y="4230237"/>
                </a:lnTo>
                <a:close/>
              </a:path>
            </a:pathLst>
          </a:custGeom>
          <a:solidFill>
            <a:srgbClr val="0070C0"/>
          </a:solidFill>
        </p:spPr>
        <p:txBody>
          <a:bodyPr wrap="square" lIns="0" tIns="0" rIns="0" bIns="0" rtlCol="0"/>
          <a:lstStyle/>
          <a:p>
            <a:endParaRPr sz="1092"/>
          </a:p>
        </p:txBody>
      </p:sp>
      <p:sp>
        <p:nvSpPr>
          <p:cNvPr id="3" name="object 3"/>
          <p:cNvSpPr txBox="1">
            <a:spLocks noGrp="1"/>
          </p:cNvSpPr>
          <p:nvPr>
            <p:ph type="title"/>
          </p:nvPr>
        </p:nvSpPr>
        <p:spPr>
          <a:xfrm>
            <a:off x="619980" y="295265"/>
            <a:ext cx="10903663" cy="1040746"/>
          </a:xfrm>
          <a:prstGeom prst="rect">
            <a:avLst/>
          </a:prstGeom>
        </p:spPr>
        <p:txBody>
          <a:bodyPr vert="horz" wrap="square" lIns="0" tIns="360121" rIns="0" bIns="0" rtlCol="0" anchor="ctr">
            <a:spAutoFit/>
          </a:bodyPr>
          <a:lstStyle/>
          <a:p>
            <a:pPr marL="20023">
              <a:lnSpc>
                <a:spcPct val="100000"/>
              </a:lnSpc>
              <a:spcBef>
                <a:spcPts val="76"/>
              </a:spcBef>
            </a:pPr>
            <a:r>
              <a:rPr lang="pl-PL" dirty="0">
                <a:solidFill>
                  <a:schemeClr val="bg1"/>
                </a:solidFill>
                <a:latin typeface="Work Sans" pitchFamily="2" charset="-18"/>
              </a:rPr>
              <a:t>Pozitivní závěr</a:t>
            </a:r>
          </a:p>
        </p:txBody>
      </p:sp>
      <p:sp>
        <p:nvSpPr>
          <p:cNvPr id="7" name="object 17">
            <a:extLst>
              <a:ext uri="{FF2B5EF4-FFF2-40B4-BE49-F238E27FC236}">
                <a16:creationId xmlns:a16="http://schemas.microsoft.com/office/drawing/2014/main" id="{F593F527-B86F-B28F-7BDC-AFBE91DD3EDD}"/>
              </a:ext>
            </a:extLst>
          </p:cNvPr>
          <p:cNvSpPr txBox="1"/>
          <p:nvPr/>
        </p:nvSpPr>
        <p:spPr>
          <a:xfrm>
            <a:off x="619980" y="1967073"/>
            <a:ext cx="10600299" cy="285553"/>
          </a:xfrm>
          <a:prstGeom prst="rect">
            <a:avLst/>
          </a:prstGeom>
        </p:spPr>
        <p:txBody>
          <a:bodyPr vert="horz" wrap="square" lIns="0" tIns="8471" rIns="0" bIns="0" rtlCol="0">
            <a:spAutoFit/>
          </a:bodyPr>
          <a:lstStyle/>
          <a:p>
            <a:pPr marL="7701">
              <a:spcBef>
                <a:spcPts val="67"/>
              </a:spcBef>
            </a:pPr>
            <a:r>
              <a:rPr lang="cs-CZ" b="1" dirty="0">
                <a:latin typeface="Work Sans" pitchFamily="2" charset="-18"/>
              </a:rPr>
              <a:t>Většina obyvatel je však solventní a zodpovědná. Češi patří mezi nejlépe splácející v EU. </a:t>
            </a:r>
          </a:p>
        </p:txBody>
      </p:sp>
      <p:sp>
        <p:nvSpPr>
          <p:cNvPr id="8" name="TextovéPole 7">
            <a:extLst>
              <a:ext uri="{FF2B5EF4-FFF2-40B4-BE49-F238E27FC236}">
                <a16:creationId xmlns:a16="http://schemas.microsoft.com/office/drawing/2014/main" id="{766EBF0F-86D5-5D97-ED32-BD1B0977172D}"/>
              </a:ext>
            </a:extLst>
          </p:cNvPr>
          <p:cNvSpPr txBox="1"/>
          <p:nvPr/>
        </p:nvSpPr>
        <p:spPr>
          <a:xfrm>
            <a:off x="10866532" y="6463044"/>
            <a:ext cx="1152880" cy="260392"/>
          </a:xfrm>
          <a:prstGeom prst="rect">
            <a:avLst/>
          </a:prstGeom>
          <a:noFill/>
        </p:spPr>
        <p:txBody>
          <a:bodyPr wrap="none" rtlCol="0">
            <a:spAutoFit/>
          </a:bodyPr>
          <a:lstStyle/>
          <a:p>
            <a:r>
              <a:rPr lang="cs-CZ" sz="1092" dirty="0">
                <a:latin typeface="Work Sans Light" pitchFamily="2" charset="-18"/>
              </a:rPr>
              <a:t>Zdroj: </a:t>
            </a:r>
            <a:r>
              <a:rPr lang="cs-CZ" sz="1092" dirty="0" err="1">
                <a:latin typeface="Work Sans Light" pitchFamily="2" charset="-18"/>
              </a:rPr>
              <a:t>Eurostat</a:t>
            </a:r>
            <a:endParaRPr lang="cs-CZ" sz="1092" dirty="0">
              <a:latin typeface="Work Sans Light" pitchFamily="2" charset="-18"/>
            </a:endParaRPr>
          </a:p>
        </p:txBody>
      </p:sp>
      <p:graphicFrame>
        <p:nvGraphicFramePr>
          <p:cNvPr id="4" name="Graf 3">
            <a:extLst>
              <a:ext uri="{FF2B5EF4-FFF2-40B4-BE49-F238E27FC236}">
                <a16:creationId xmlns:a16="http://schemas.microsoft.com/office/drawing/2014/main" id="{E47A96C0-9E0D-5CEE-126B-F1B5D7EC7725}"/>
              </a:ext>
            </a:extLst>
          </p:cNvPr>
          <p:cNvGraphicFramePr>
            <a:graphicFrameLocks/>
          </p:cNvGraphicFramePr>
          <p:nvPr>
            <p:extLst>
              <p:ext uri="{D42A27DB-BD31-4B8C-83A1-F6EECF244321}">
                <p14:modId xmlns:p14="http://schemas.microsoft.com/office/powerpoint/2010/main" val="3266249929"/>
              </p:ext>
            </p:extLst>
          </p:nvPr>
        </p:nvGraphicFramePr>
        <p:xfrm>
          <a:off x="387217" y="2358189"/>
          <a:ext cx="11417565" cy="4417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948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C1755BE6-3383-C880-7BDD-FA0129D45C74}"/>
              </a:ext>
            </a:extLst>
          </p:cNvPr>
          <p:cNvSpPr/>
          <p:nvPr/>
        </p:nvSpPr>
        <p:spPr>
          <a:xfrm>
            <a:off x="428" y="-45043"/>
            <a:ext cx="12191144" cy="1721362"/>
          </a:xfrm>
          <a:custGeom>
            <a:avLst/>
            <a:gdLst/>
            <a:ahLst/>
            <a:cxnLst/>
            <a:rect l="l" t="t" r="r" b="b"/>
            <a:pathLst>
              <a:path w="15874365" h="4230370">
                <a:moveTo>
                  <a:pt x="0" y="4230237"/>
                </a:moveTo>
                <a:lnTo>
                  <a:pt x="15873862" y="4230237"/>
                </a:lnTo>
                <a:lnTo>
                  <a:pt x="15873862" y="0"/>
                </a:lnTo>
                <a:lnTo>
                  <a:pt x="0" y="0"/>
                </a:lnTo>
                <a:lnTo>
                  <a:pt x="0" y="4230237"/>
                </a:lnTo>
                <a:close/>
              </a:path>
            </a:pathLst>
          </a:custGeom>
          <a:solidFill>
            <a:srgbClr val="0070C0"/>
          </a:solidFill>
        </p:spPr>
        <p:txBody>
          <a:bodyPr wrap="square" lIns="0" tIns="0" rIns="0" bIns="0" rtlCol="0"/>
          <a:lstStyle/>
          <a:p>
            <a:endParaRPr sz="1092"/>
          </a:p>
        </p:txBody>
      </p:sp>
      <p:sp>
        <p:nvSpPr>
          <p:cNvPr id="2" name="Nadpis 1">
            <a:extLst>
              <a:ext uri="{FF2B5EF4-FFF2-40B4-BE49-F238E27FC236}">
                <a16:creationId xmlns:a16="http://schemas.microsoft.com/office/drawing/2014/main" id="{440C7599-6E87-D407-35D1-F6C968A9F37C}"/>
              </a:ext>
            </a:extLst>
          </p:cNvPr>
          <p:cNvSpPr>
            <a:spLocks noGrp="1"/>
          </p:cNvSpPr>
          <p:nvPr>
            <p:ph type="title"/>
          </p:nvPr>
        </p:nvSpPr>
        <p:spPr>
          <a:xfrm>
            <a:off x="838200" y="152856"/>
            <a:ext cx="10515600" cy="1325563"/>
          </a:xfrm>
        </p:spPr>
        <p:txBody>
          <a:bodyPr/>
          <a:lstStyle/>
          <a:p>
            <a:r>
              <a:rPr lang="cs-CZ" dirty="0">
                <a:solidFill>
                  <a:schemeClr val="bg1"/>
                </a:solidFill>
                <a:latin typeface="Work Sans" pitchFamily="2" charset="-18"/>
              </a:rPr>
              <a:t>Co byste si měli zapamatovat z dnešní přednášky?</a:t>
            </a:r>
          </a:p>
        </p:txBody>
      </p:sp>
      <p:sp>
        <p:nvSpPr>
          <p:cNvPr id="3" name="Zástupný obsah 2">
            <a:extLst>
              <a:ext uri="{FF2B5EF4-FFF2-40B4-BE49-F238E27FC236}">
                <a16:creationId xmlns:a16="http://schemas.microsoft.com/office/drawing/2014/main" id="{42FCAE55-4D3D-30DB-E2EC-0BDC933E26ED}"/>
              </a:ext>
            </a:extLst>
          </p:cNvPr>
          <p:cNvSpPr>
            <a:spLocks noGrp="1"/>
          </p:cNvSpPr>
          <p:nvPr>
            <p:ph idx="1"/>
          </p:nvPr>
        </p:nvSpPr>
        <p:spPr>
          <a:xfrm>
            <a:off x="441592" y="1874218"/>
            <a:ext cx="11060017" cy="4351338"/>
          </a:xfrm>
        </p:spPr>
        <p:txBody>
          <a:bodyPr>
            <a:normAutofit fontScale="92500"/>
          </a:bodyPr>
          <a:lstStyle/>
          <a:p>
            <a:r>
              <a:rPr lang="cs-CZ" dirty="0">
                <a:latin typeface="Work Sans" pitchFamily="2" charset="-18"/>
              </a:rPr>
              <a:t>V ČR existuje rozdíl mezi exekucí a insolvenčním řízením</a:t>
            </a:r>
          </a:p>
          <a:p>
            <a:r>
              <a:rPr lang="cs-CZ" dirty="0">
                <a:solidFill>
                  <a:srgbClr val="0070C0"/>
                </a:solidFill>
                <a:latin typeface="Work Sans" pitchFamily="2" charset="-18"/>
              </a:rPr>
              <a:t>Podle právní úpravy rozlišujeme tyto typy insolvenčních řízení: </a:t>
            </a:r>
          </a:p>
          <a:p>
            <a:pPr lvl="1"/>
            <a:r>
              <a:rPr lang="cs-CZ" dirty="0">
                <a:solidFill>
                  <a:srgbClr val="0070C0"/>
                </a:solidFill>
                <a:latin typeface="Work Sans" pitchFamily="2" charset="-18"/>
              </a:rPr>
              <a:t>Konkurz</a:t>
            </a:r>
          </a:p>
          <a:p>
            <a:pPr lvl="1"/>
            <a:r>
              <a:rPr lang="cs-CZ" dirty="0">
                <a:solidFill>
                  <a:srgbClr val="0070C0"/>
                </a:solidFill>
                <a:latin typeface="Work Sans" pitchFamily="2" charset="-18"/>
              </a:rPr>
              <a:t>Reorganizace</a:t>
            </a:r>
          </a:p>
          <a:p>
            <a:pPr lvl="1"/>
            <a:r>
              <a:rPr lang="cs-CZ" dirty="0">
                <a:solidFill>
                  <a:srgbClr val="0070C0"/>
                </a:solidFill>
                <a:latin typeface="Work Sans" pitchFamily="2" charset="-18"/>
              </a:rPr>
              <a:t>Preventivní restrukturalizace</a:t>
            </a:r>
          </a:p>
          <a:p>
            <a:pPr lvl="1"/>
            <a:r>
              <a:rPr lang="cs-CZ" dirty="0">
                <a:solidFill>
                  <a:srgbClr val="0070C0"/>
                </a:solidFill>
                <a:latin typeface="Work Sans" pitchFamily="2" charset="-18"/>
              </a:rPr>
              <a:t>Oddlužení</a:t>
            </a:r>
          </a:p>
          <a:p>
            <a:r>
              <a:rPr lang="cs-CZ" dirty="0">
                <a:latin typeface="Work Sans" pitchFamily="2" charset="-18"/>
              </a:rPr>
              <a:t>ČR se nachází ve stádiu zmírňování podmínek oddlužení</a:t>
            </a:r>
          </a:p>
          <a:p>
            <a:r>
              <a:rPr lang="cs-CZ" dirty="0">
                <a:solidFill>
                  <a:srgbClr val="0070C0"/>
                </a:solidFill>
                <a:latin typeface="Work Sans" pitchFamily="2" charset="-18"/>
              </a:rPr>
              <a:t>Se schopností splácet náleží čeští občané mezi nejlepší v Evropě</a:t>
            </a:r>
          </a:p>
          <a:p>
            <a:r>
              <a:rPr lang="cs-CZ" dirty="0">
                <a:latin typeface="Work Sans" pitchFamily="2" charset="-18"/>
              </a:rPr>
              <a:t>Insolvence je důležitý jev, který provází lidstvo od nepaměti</a:t>
            </a:r>
          </a:p>
          <a:p>
            <a:r>
              <a:rPr lang="cs-CZ" dirty="0">
                <a:solidFill>
                  <a:srgbClr val="0070C0"/>
                </a:solidFill>
                <a:latin typeface="Work Sans" pitchFamily="2" charset="-18"/>
              </a:rPr>
              <a:t>Jedná se o perspektivní profesní disciplínu</a:t>
            </a:r>
          </a:p>
          <a:p>
            <a:endParaRPr lang="cs-CZ" dirty="0"/>
          </a:p>
        </p:txBody>
      </p:sp>
    </p:spTree>
    <p:extLst>
      <p:ext uri="{BB962C8B-B14F-4D97-AF65-F5344CB8AC3E}">
        <p14:creationId xmlns:p14="http://schemas.microsoft.com/office/powerpoint/2010/main" val="2976734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2095521"/>
          </a:xfrm>
          <a:custGeom>
            <a:avLst/>
            <a:gdLst/>
            <a:ahLst/>
            <a:cxnLst/>
            <a:rect l="l" t="t" r="r" b="b"/>
            <a:pathLst>
              <a:path w="20104100" h="3455670">
                <a:moveTo>
                  <a:pt x="20104099" y="0"/>
                </a:moveTo>
                <a:lnTo>
                  <a:pt x="0" y="0"/>
                </a:lnTo>
                <a:lnTo>
                  <a:pt x="0" y="3455392"/>
                </a:lnTo>
                <a:lnTo>
                  <a:pt x="20104099" y="3455392"/>
                </a:lnTo>
                <a:lnTo>
                  <a:pt x="20104099" y="0"/>
                </a:lnTo>
                <a:close/>
              </a:path>
            </a:pathLst>
          </a:custGeom>
          <a:solidFill>
            <a:srgbClr val="0070C0"/>
          </a:solidFill>
        </p:spPr>
        <p:txBody>
          <a:bodyPr wrap="square" lIns="0" tIns="0" rIns="0" bIns="0" rtlCol="0"/>
          <a:lstStyle/>
          <a:p>
            <a:endParaRPr sz="1092"/>
          </a:p>
        </p:txBody>
      </p:sp>
      <p:sp>
        <p:nvSpPr>
          <p:cNvPr id="3" name="object 3"/>
          <p:cNvSpPr txBox="1">
            <a:spLocks noGrp="1"/>
          </p:cNvSpPr>
          <p:nvPr>
            <p:ph type="title"/>
          </p:nvPr>
        </p:nvSpPr>
        <p:spPr>
          <a:xfrm>
            <a:off x="612279" y="1167965"/>
            <a:ext cx="11349402" cy="686829"/>
          </a:xfrm>
          <a:prstGeom prst="rect">
            <a:avLst/>
          </a:prstGeom>
        </p:spPr>
        <p:txBody>
          <a:bodyPr vert="horz" wrap="square" lIns="0" tIns="9627" rIns="0" bIns="0" rtlCol="0" anchor="ctr">
            <a:spAutoFit/>
          </a:bodyPr>
          <a:lstStyle/>
          <a:p>
            <a:pPr marL="7701">
              <a:lnSpc>
                <a:spcPct val="100000"/>
              </a:lnSpc>
              <a:spcBef>
                <a:spcPts val="76"/>
              </a:spcBef>
            </a:pPr>
            <a:r>
              <a:rPr lang="cs-CZ" dirty="0">
                <a:solidFill>
                  <a:schemeClr val="bg1"/>
                </a:solidFill>
                <a:latin typeface="Work Sans" pitchFamily="2" charset="-18"/>
              </a:rPr>
              <a:t>Dotazy</a:t>
            </a:r>
            <a:endParaRPr spc="-179" dirty="0">
              <a:latin typeface="Work Sans"/>
              <a:cs typeface="Work Sans"/>
            </a:endParaRPr>
          </a:p>
        </p:txBody>
      </p:sp>
      <p:sp>
        <p:nvSpPr>
          <p:cNvPr id="5" name="TextovéPole 4">
            <a:extLst>
              <a:ext uri="{FF2B5EF4-FFF2-40B4-BE49-F238E27FC236}">
                <a16:creationId xmlns:a16="http://schemas.microsoft.com/office/drawing/2014/main" id="{3EDC682A-3B59-F0DB-3BC2-DACAE0BCA643}"/>
              </a:ext>
            </a:extLst>
          </p:cNvPr>
          <p:cNvSpPr txBox="1"/>
          <p:nvPr/>
        </p:nvSpPr>
        <p:spPr>
          <a:xfrm>
            <a:off x="612279" y="4762480"/>
            <a:ext cx="10018998" cy="1077218"/>
          </a:xfrm>
          <a:prstGeom prst="rect">
            <a:avLst/>
          </a:prstGeom>
          <a:noFill/>
        </p:spPr>
        <p:txBody>
          <a:bodyPr wrap="square">
            <a:spAutoFit/>
          </a:bodyPr>
          <a:lstStyle/>
          <a:p>
            <a:pPr marL="0" indent="0">
              <a:buNone/>
            </a:pPr>
            <a:r>
              <a:rPr lang="cs-CZ" sz="3200" dirty="0">
                <a:latin typeface="Work Sans" pitchFamily="2" charset="-18"/>
              </a:rPr>
              <a:t>Pozdější případné dotazy můžete psát také na </a:t>
            </a:r>
          </a:p>
          <a:p>
            <a:pPr marL="0" indent="0">
              <a:buNone/>
            </a:pPr>
            <a:r>
              <a:rPr lang="cs-CZ" sz="3200" dirty="0">
                <a:latin typeface="Work Sans" pitchFamily="2" charset="-18"/>
                <a:hlinkClick r:id="rId2"/>
              </a:rPr>
              <a:t>insol@insolcentrum.cz</a:t>
            </a:r>
            <a:endParaRPr lang="cs-CZ" sz="3200" dirty="0">
              <a:latin typeface="Work Sans" pitchFamily="2" charset="-18"/>
            </a:endParaRPr>
          </a:p>
        </p:txBody>
      </p:sp>
    </p:spTree>
    <p:extLst>
      <p:ext uri="{BB962C8B-B14F-4D97-AF65-F5344CB8AC3E}">
        <p14:creationId xmlns:p14="http://schemas.microsoft.com/office/powerpoint/2010/main" val="19291047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2095521"/>
          </a:xfrm>
          <a:custGeom>
            <a:avLst/>
            <a:gdLst/>
            <a:ahLst/>
            <a:cxnLst/>
            <a:rect l="l" t="t" r="r" b="b"/>
            <a:pathLst>
              <a:path w="20104100" h="3455670">
                <a:moveTo>
                  <a:pt x="20104099" y="0"/>
                </a:moveTo>
                <a:lnTo>
                  <a:pt x="0" y="0"/>
                </a:lnTo>
                <a:lnTo>
                  <a:pt x="0" y="3455392"/>
                </a:lnTo>
                <a:lnTo>
                  <a:pt x="20104099" y="3455392"/>
                </a:lnTo>
                <a:lnTo>
                  <a:pt x="20104099" y="0"/>
                </a:lnTo>
                <a:close/>
              </a:path>
            </a:pathLst>
          </a:custGeom>
          <a:solidFill>
            <a:srgbClr val="0070C0"/>
          </a:solidFill>
        </p:spPr>
        <p:txBody>
          <a:bodyPr wrap="square" lIns="0" tIns="0" rIns="0" bIns="0" rtlCol="0"/>
          <a:lstStyle/>
          <a:p>
            <a:endParaRPr sz="1092"/>
          </a:p>
        </p:txBody>
      </p:sp>
      <p:sp>
        <p:nvSpPr>
          <p:cNvPr id="3" name="object 3"/>
          <p:cNvSpPr txBox="1">
            <a:spLocks noGrp="1"/>
          </p:cNvSpPr>
          <p:nvPr>
            <p:ph type="title"/>
          </p:nvPr>
        </p:nvSpPr>
        <p:spPr>
          <a:xfrm>
            <a:off x="612279" y="1167965"/>
            <a:ext cx="11349402" cy="686829"/>
          </a:xfrm>
          <a:prstGeom prst="rect">
            <a:avLst/>
          </a:prstGeom>
        </p:spPr>
        <p:txBody>
          <a:bodyPr vert="horz" wrap="square" lIns="0" tIns="9627" rIns="0" bIns="0" rtlCol="0" anchor="ctr">
            <a:spAutoFit/>
          </a:bodyPr>
          <a:lstStyle/>
          <a:p>
            <a:pPr marL="7701">
              <a:lnSpc>
                <a:spcPct val="100000"/>
              </a:lnSpc>
              <a:spcBef>
                <a:spcPts val="76"/>
              </a:spcBef>
            </a:pPr>
            <a:r>
              <a:rPr lang="cs-CZ" dirty="0">
                <a:solidFill>
                  <a:schemeClr val="bg1"/>
                </a:solidFill>
                <a:latin typeface="Work Sans" pitchFamily="2" charset="-18"/>
              </a:rPr>
              <a:t>Děkujeme za pozornost</a:t>
            </a:r>
            <a:endParaRPr spc="-179" dirty="0">
              <a:latin typeface="Work Sans"/>
              <a:cs typeface="Work Sans"/>
            </a:endParaRPr>
          </a:p>
        </p:txBody>
      </p:sp>
      <p:sp>
        <p:nvSpPr>
          <p:cNvPr id="6" name="object 6"/>
          <p:cNvSpPr txBox="1"/>
          <p:nvPr/>
        </p:nvSpPr>
        <p:spPr>
          <a:xfrm>
            <a:off x="612279" y="4658575"/>
            <a:ext cx="7752890" cy="493867"/>
          </a:xfrm>
          <a:prstGeom prst="rect">
            <a:avLst/>
          </a:prstGeom>
        </p:spPr>
        <p:txBody>
          <a:bodyPr vert="horz" wrap="square" lIns="0" tIns="7316" rIns="0" bIns="0" rtlCol="0">
            <a:spAutoFit/>
          </a:bodyPr>
          <a:lstStyle/>
          <a:p>
            <a:pPr marL="7701">
              <a:lnSpc>
                <a:spcPts val="3602"/>
              </a:lnSpc>
            </a:pPr>
            <a:r>
              <a:rPr lang="cs-CZ" sz="4400" b="1" spc="-18" dirty="0">
                <a:solidFill>
                  <a:srgbClr val="0070C0"/>
                </a:solidFill>
                <a:latin typeface="Work Sans Light" pitchFamily="2" charset="-18"/>
                <a:cs typeface="Work Sans SemiBold"/>
              </a:rPr>
              <a:t>www.insolcentrum.cz</a:t>
            </a:r>
            <a:endParaRPr lang="cs-CZ" sz="4400" b="1" spc="-18" dirty="0">
              <a:solidFill>
                <a:srgbClr val="0070C0"/>
              </a:solidFill>
              <a:latin typeface="Work Sans Light" pitchFamily="2" charset="-18"/>
              <a:cs typeface="Work Sans Light"/>
            </a:endParaRPr>
          </a:p>
        </p:txBody>
      </p:sp>
      <p:pic>
        <p:nvPicPr>
          <p:cNvPr id="11" name="Obrázek 10">
            <a:extLst>
              <a:ext uri="{FF2B5EF4-FFF2-40B4-BE49-F238E27FC236}">
                <a16:creationId xmlns:a16="http://schemas.microsoft.com/office/drawing/2014/main" id="{1CFA78AC-232F-0C88-1C8C-780C1E5878C0}"/>
              </a:ext>
            </a:extLst>
          </p:cNvPr>
          <p:cNvPicPr>
            <a:picLocks noChangeAspect="1"/>
          </p:cNvPicPr>
          <p:nvPr/>
        </p:nvPicPr>
        <p:blipFill>
          <a:blip r:embed="rId2"/>
          <a:stretch>
            <a:fillRect/>
          </a:stretch>
        </p:blipFill>
        <p:spPr>
          <a:xfrm>
            <a:off x="7645706" y="2771573"/>
            <a:ext cx="3810645" cy="3774005"/>
          </a:xfrm>
          <a:prstGeom prst="rect">
            <a:avLst/>
          </a:prstGeom>
        </p:spPr>
      </p:pic>
      <p:sp>
        <p:nvSpPr>
          <p:cNvPr id="5" name="TextovéPole 4">
            <a:extLst>
              <a:ext uri="{FF2B5EF4-FFF2-40B4-BE49-F238E27FC236}">
                <a16:creationId xmlns:a16="http://schemas.microsoft.com/office/drawing/2014/main" id="{E2CB582D-9EA4-B3EB-AC34-527EE11992C3}"/>
              </a:ext>
            </a:extLst>
          </p:cNvPr>
          <p:cNvSpPr txBox="1"/>
          <p:nvPr/>
        </p:nvSpPr>
        <p:spPr>
          <a:xfrm>
            <a:off x="515038" y="2799223"/>
            <a:ext cx="7262870" cy="976742"/>
          </a:xfrm>
          <a:prstGeom prst="rect">
            <a:avLst/>
          </a:prstGeom>
          <a:noFill/>
        </p:spPr>
        <p:txBody>
          <a:bodyPr wrap="square">
            <a:spAutoFit/>
          </a:bodyPr>
          <a:lstStyle/>
          <a:p>
            <a:pPr marL="7701">
              <a:lnSpc>
                <a:spcPts val="3602"/>
              </a:lnSpc>
            </a:pPr>
            <a:r>
              <a:rPr lang="cs-CZ" sz="2400" spc="-18" dirty="0">
                <a:latin typeface="Work Sans" pitchFamily="2" charset="-18"/>
                <a:cs typeface="Work Sans SemiBold"/>
              </a:rPr>
              <a:t>Spousty dalších dat a statistik najdete </a:t>
            </a:r>
            <a:br>
              <a:rPr lang="cs-CZ" sz="2400" spc="-18" dirty="0">
                <a:latin typeface="Work Sans" pitchFamily="2" charset="-18"/>
                <a:cs typeface="Work Sans SemiBold"/>
              </a:rPr>
            </a:br>
            <a:r>
              <a:rPr lang="cs-CZ" sz="2400" spc="-18" dirty="0">
                <a:latin typeface="Work Sans" pitchFamily="2" charset="-18"/>
                <a:cs typeface="Work Sans SemiBold"/>
              </a:rPr>
              <a:t>také na našich webových stránkách.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CA87E86-DF30-7F03-2C96-6F90DCE77DA6}"/>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3280AA04-7188-CD8A-D591-B57EFB8556CD}"/>
              </a:ext>
            </a:extLst>
          </p:cNvPr>
          <p:cNvSpPr>
            <a:spLocks noGrp="1"/>
          </p:cNvSpPr>
          <p:nvPr>
            <p:ph type="title"/>
          </p:nvPr>
        </p:nvSpPr>
        <p:spPr/>
        <p:txBody>
          <a:bodyPr/>
          <a:lstStyle/>
          <a:p>
            <a:r>
              <a:rPr lang="cs-CZ" dirty="0">
                <a:solidFill>
                  <a:schemeClr val="bg1"/>
                </a:solidFill>
                <a:latin typeface="Work Sans" pitchFamily="2" charset="-18"/>
              </a:rPr>
              <a:t>Obecná historie</a:t>
            </a:r>
          </a:p>
        </p:txBody>
      </p:sp>
      <p:sp>
        <p:nvSpPr>
          <p:cNvPr id="3" name="Zástupný obsah 2">
            <a:extLst>
              <a:ext uri="{FF2B5EF4-FFF2-40B4-BE49-F238E27FC236}">
                <a16:creationId xmlns:a16="http://schemas.microsoft.com/office/drawing/2014/main" id="{E058918D-8520-C14B-002F-0ABDDF5EAD86}"/>
              </a:ext>
            </a:extLst>
          </p:cNvPr>
          <p:cNvSpPr>
            <a:spLocks noGrp="1"/>
          </p:cNvSpPr>
          <p:nvPr>
            <p:ph idx="1"/>
          </p:nvPr>
        </p:nvSpPr>
        <p:spPr>
          <a:xfrm>
            <a:off x="838200" y="2055812"/>
            <a:ext cx="10515600" cy="4667250"/>
          </a:xfrm>
        </p:spPr>
        <p:txBody>
          <a:bodyPr>
            <a:normAutofit fontScale="85000" lnSpcReduction="20000"/>
          </a:bodyPr>
          <a:lstStyle/>
          <a:p>
            <a:pPr lvl="0"/>
            <a:r>
              <a:rPr lang="cs-CZ" sz="2600" dirty="0">
                <a:effectLst/>
                <a:latin typeface="Work Sans" pitchFamily="2" charset="-18"/>
                <a:ea typeface="Times New Roman" panose="02020603050405020304" pitchFamily="18" charset="0"/>
                <a:cs typeface="Aptos" panose="020B0004020202020204" pitchFamily="34" charset="0"/>
              </a:rPr>
              <a:t>pojem insolvence</a:t>
            </a:r>
            <a:endParaRPr lang="cs-CZ" sz="2600" dirty="0">
              <a:effectLst/>
              <a:latin typeface="Work Sans" pitchFamily="2" charset="-18"/>
              <a:ea typeface="Aptos" panose="020B0004020202020204" pitchFamily="34" charset="0"/>
              <a:cs typeface="Aptos" panose="020B0004020202020204" pitchFamily="34" charset="0"/>
            </a:endParaRPr>
          </a:p>
          <a:p>
            <a:pPr lvl="0"/>
            <a:r>
              <a:rPr lang="cs-CZ" sz="2600" dirty="0">
                <a:effectLst/>
                <a:latin typeface="Work Sans" pitchFamily="2" charset="-18"/>
                <a:ea typeface="Times New Roman" panose="02020603050405020304" pitchFamily="18" charset="0"/>
                <a:cs typeface="Aptos" panose="020B0004020202020204" pitchFamily="34" charset="0"/>
              </a:rPr>
              <a:t>vývoj člověka – lovec, pastevec, sběrač</a:t>
            </a:r>
            <a:endParaRPr lang="cs-CZ" sz="2600" dirty="0">
              <a:effectLst/>
              <a:latin typeface="Work Sans" pitchFamily="2" charset="-18"/>
              <a:ea typeface="Aptos" panose="020B0004020202020204" pitchFamily="34" charset="0"/>
              <a:cs typeface="Aptos" panose="020B0004020202020204" pitchFamily="34" charset="0"/>
            </a:endParaRPr>
          </a:p>
          <a:p>
            <a:pPr lvl="0"/>
            <a:r>
              <a:rPr lang="cs-CZ" sz="2600" dirty="0">
                <a:effectLst/>
                <a:latin typeface="Work Sans" pitchFamily="2" charset="-18"/>
                <a:ea typeface="Times New Roman" panose="02020603050405020304" pitchFamily="18" charset="0"/>
                <a:cs typeface="Aptos" panose="020B0004020202020204" pitchFamily="34" charset="0"/>
              </a:rPr>
              <a:t>homo sapiens</a:t>
            </a:r>
            <a:endParaRPr lang="cs-CZ" sz="2600" dirty="0">
              <a:effectLst/>
              <a:latin typeface="Work Sans" pitchFamily="2" charset="-18"/>
              <a:ea typeface="Aptos" panose="020B0004020202020204" pitchFamily="34" charset="0"/>
              <a:cs typeface="Aptos" panose="020B0004020202020204" pitchFamily="34" charset="0"/>
            </a:endParaRPr>
          </a:p>
          <a:p>
            <a:pPr lvl="0"/>
            <a:r>
              <a:rPr lang="cs-CZ" sz="2600" dirty="0">
                <a:effectLst/>
                <a:latin typeface="Work Sans" pitchFamily="2" charset="-18"/>
                <a:ea typeface="Times New Roman" panose="02020603050405020304" pitchFamily="18" charset="0"/>
                <a:cs typeface="Aptos" panose="020B0004020202020204" pitchFamily="34" charset="0"/>
              </a:rPr>
              <a:t>vlastnictví, závazky, dluhy</a:t>
            </a:r>
            <a:endParaRPr lang="cs-CZ" sz="2600" dirty="0">
              <a:effectLst/>
              <a:latin typeface="Work Sans" pitchFamily="2" charset="-18"/>
              <a:ea typeface="Aptos" panose="020B0004020202020204" pitchFamily="34" charset="0"/>
              <a:cs typeface="Aptos" panose="020B0004020202020204" pitchFamily="34" charset="0"/>
            </a:endParaRPr>
          </a:p>
          <a:p>
            <a:pPr lvl="0"/>
            <a:r>
              <a:rPr lang="cs-CZ" sz="2600" dirty="0">
                <a:effectLst/>
                <a:latin typeface="Work Sans" pitchFamily="2" charset="-18"/>
                <a:ea typeface="Times New Roman" panose="02020603050405020304" pitchFamily="18" charset="0"/>
                <a:cs typeface="Aptos" panose="020B0004020202020204" pitchFamily="34" charset="0"/>
              </a:rPr>
              <a:t>schopnost myslet, vlastnit, půjčovat – charakteristiky, které odlišují člověka od jiných živočišných druhů</a:t>
            </a:r>
            <a:endParaRPr lang="cs-CZ" sz="2600" dirty="0">
              <a:effectLst/>
              <a:latin typeface="Work Sans" pitchFamily="2" charset="-18"/>
              <a:ea typeface="Aptos" panose="020B0004020202020204" pitchFamily="34" charset="0"/>
              <a:cs typeface="Aptos" panose="020B0004020202020204" pitchFamily="34" charset="0"/>
            </a:endParaRPr>
          </a:p>
          <a:p>
            <a:pPr lvl="0"/>
            <a:r>
              <a:rPr lang="cs-CZ" sz="2600" dirty="0">
                <a:effectLst/>
                <a:latin typeface="Work Sans" pitchFamily="2" charset="-18"/>
                <a:ea typeface="Times New Roman" panose="02020603050405020304" pitchFamily="18" charset="0"/>
                <a:cs typeface="Aptos" panose="020B0004020202020204" pitchFamily="34" charset="0"/>
              </a:rPr>
              <a:t>kde lze nalézt historická svědectví:</a:t>
            </a:r>
          </a:p>
          <a:p>
            <a:pPr lvl="1"/>
            <a:r>
              <a:rPr lang="cs-CZ" dirty="0" err="1">
                <a:solidFill>
                  <a:srgbClr val="0070C0"/>
                </a:solidFill>
                <a:effectLst/>
                <a:latin typeface="Work Sans" pitchFamily="2" charset="-18"/>
                <a:ea typeface="Times New Roman" panose="02020603050405020304" pitchFamily="18" charset="0"/>
                <a:cs typeface="Aptos" panose="020B0004020202020204" pitchFamily="34" charset="0"/>
              </a:rPr>
              <a:t>Chammurapiho</a:t>
            </a:r>
            <a:r>
              <a:rPr lang="cs-CZ" dirty="0">
                <a:solidFill>
                  <a:srgbClr val="0070C0"/>
                </a:solidFill>
                <a:effectLst/>
                <a:latin typeface="Work Sans" pitchFamily="2" charset="-18"/>
                <a:ea typeface="Times New Roman" panose="02020603050405020304" pitchFamily="18" charset="0"/>
                <a:cs typeface="Aptos" panose="020B0004020202020204" pitchFamily="34" charset="0"/>
              </a:rPr>
              <a:t> zákoník </a:t>
            </a:r>
            <a:r>
              <a:rPr lang="cs-CZ" dirty="0">
                <a:effectLst/>
                <a:latin typeface="Work Sans" pitchFamily="2" charset="-18"/>
                <a:ea typeface="Times New Roman" panose="02020603050405020304" pitchFamily="18" charset="0"/>
                <a:cs typeface="Aptos" panose="020B0004020202020204" pitchFamily="34" charset="0"/>
              </a:rPr>
              <a:t>(2 tis. před. n.l., Mezopotámie) - 3 roky otroctví</a:t>
            </a:r>
            <a:endParaRPr lang="cs-CZ" dirty="0">
              <a:effectLst/>
              <a:latin typeface="Work Sans" pitchFamily="2" charset="-18"/>
              <a:ea typeface="Aptos" panose="020B0004020202020204" pitchFamily="34" charset="0"/>
              <a:cs typeface="Aptos" panose="020B0004020202020204" pitchFamily="34" charset="0"/>
            </a:endParaRPr>
          </a:p>
          <a:p>
            <a:pPr lvl="1"/>
            <a:r>
              <a:rPr lang="cs-CZ" dirty="0">
                <a:solidFill>
                  <a:srgbClr val="0070C0"/>
                </a:solidFill>
                <a:effectLst/>
                <a:latin typeface="Work Sans" pitchFamily="2" charset="-18"/>
                <a:ea typeface="Times New Roman" panose="02020603050405020304" pitchFamily="18" charset="0"/>
                <a:cs typeface="Aptos" panose="020B0004020202020204" pitchFamily="34" charset="0"/>
              </a:rPr>
              <a:t>Starý zákon </a:t>
            </a:r>
            <a:r>
              <a:rPr lang="cs-CZ" dirty="0">
                <a:effectLst/>
                <a:latin typeface="Work Sans" pitchFamily="2" charset="-18"/>
                <a:ea typeface="Times New Roman" panose="02020603050405020304" pitchFamily="18" charset="0"/>
                <a:cs typeface="Aptos" panose="020B0004020202020204" pitchFamily="34" charset="0"/>
              </a:rPr>
              <a:t>(třetí kniha Mojžíšova) - institut „milostivého léta“ (každých 50 let oddlužení)</a:t>
            </a:r>
            <a:endParaRPr lang="cs-CZ" dirty="0">
              <a:effectLst/>
              <a:latin typeface="Work Sans" pitchFamily="2" charset="-18"/>
              <a:ea typeface="Aptos" panose="020B0004020202020204" pitchFamily="34" charset="0"/>
              <a:cs typeface="Aptos" panose="020B0004020202020204" pitchFamily="34" charset="0"/>
            </a:endParaRPr>
          </a:p>
          <a:p>
            <a:pPr lvl="1"/>
            <a:r>
              <a:rPr lang="cs-CZ" dirty="0">
                <a:solidFill>
                  <a:srgbClr val="0070C0"/>
                </a:solidFill>
                <a:effectLst/>
                <a:latin typeface="Work Sans" pitchFamily="2" charset="-18"/>
                <a:ea typeface="Times New Roman" panose="02020603050405020304" pitchFamily="18" charset="0"/>
                <a:cs typeface="Aptos" panose="020B0004020202020204" pitchFamily="34" charset="0"/>
              </a:rPr>
              <a:t>Zákon 12 desek – římské právo </a:t>
            </a:r>
            <a:r>
              <a:rPr lang="cs-CZ" dirty="0">
                <a:effectLst/>
                <a:latin typeface="Work Sans" pitchFamily="2" charset="-18"/>
                <a:ea typeface="Times New Roman" panose="02020603050405020304" pitchFamily="18" charset="0"/>
                <a:cs typeface="Aptos" panose="020B0004020202020204" pitchFamily="34" charset="0"/>
              </a:rPr>
              <a:t>(Lex duodecim </a:t>
            </a:r>
            <a:r>
              <a:rPr lang="cs-CZ" dirty="0" err="1">
                <a:effectLst/>
                <a:latin typeface="Work Sans" pitchFamily="2" charset="-18"/>
                <a:ea typeface="Times New Roman" panose="02020603050405020304" pitchFamily="18" charset="0"/>
                <a:cs typeface="Aptos" panose="020B0004020202020204" pitchFamily="34" charset="0"/>
              </a:rPr>
              <a:t>tabularum</a:t>
            </a:r>
            <a:r>
              <a:rPr lang="cs-CZ" dirty="0">
                <a:effectLst/>
                <a:latin typeface="Work Sans" pitchFamily="2" charset="-18"/>
                <a:ea typeface="Times New Roman" panose="02020603050405020304" pitchFamily="18" charset="0"/>
                <a:cs typeface="Aptos" panose="020B0004020202020204" pitchFamily="34" charset="0"/>
              </a:rPr>
              <a:t> – 350 let před n.l.) - </a:t>
            </a:r>
            <a:r>
              <a:rPr lang="cs-CZ" dirty="0">
                <a:effectLst/>
                <a:latin typeface="Work Sans" pitchFamily="2" charset="-18"/>
                <a:ea typeface="Aptos" panose="020B0004020202020204" pitchFamily="34" charset="0"/>
                <a:cs typeface="Aptos" panose="020B0004020202020204" pitchFamily="34" charset="0"/>
              </a:rPr>
              <a:t>Třicet dní po rozsudku vloží věřitel ruku na dlužníka, spoutá jej, po dalších 30 dnech před soudem vyhlásí dlužnou částku, když nikdo nekoupí, pak prodá jako otroka, nebo usmrtí, nebo si každý může useknout libovolně velký kus těla dlužníka</a:t>
            </a:r>
          </a:p>
        </p:txBody>
      </p:sp>
    </p:spTree>
    <p:extLst>
      <p:ext uri="{BB962C8B-B14F-4D97-AF65-F5344CB8AC3E}">
        <p14:creationId xmlns:p14="http://schemas.microsoft.com/office/powerpoint/2010/main" val="199427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A6E0-F63D-805A-2211-FAA38987B8E7}"/>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AB37F8FC-CAB4-19E5-7F0D-DF7AD0A4DBC9}"/>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CC62D4A4-6219-460D-7EE2-824041B805F0}"/>
              </a:ext>
            </a:extLst>
          </p:cNvPr>
          <p:cNvSpPr>
            <a:spLocks noGrp="1"/>
          </p:cNvSpPr>
          <p:nvPr>
            <p:ph type="title"/>
          </p:nvPr>
        </p:nvSpPr>
        <p:spPr/>
        <p:txBody>
          <a:bodyPr/>
          <a:lstStyle/>
          <a:p>
            <a:r>
              <a:rPr lang="cs-CZ" dirty="0">
                <a:solidFill>
                  <a:schemeClr val="bg1"/>
                </a:solidFill>
                <a:latin typeface="Work Sans" pitchFamily="2" charset="-18"/>
              </a:rPr>
              <a:t>Obecná historie</a:t>
            </a:r>
          </a:p>
        </p:txBody>
      </p:sp>
      <p:sp>
        <p:nvSpPr>
          <p:cNvPr id="3" name="Zástupný obsah 2">
            <a:extLst>
              <a:ext uri="{FF2B5EF4-FFF2-40B4-BE49-F238E27FC236}">
                <a16:creationId xmlns:a16="http://schemas.microsoft.com/office/drawing/2014/main" id="{D28F23A7-BDBC-F5A8-CAFA-912713B27A47}"/>
              </a:ext>
            </a:extLst>
          </p:cNvPr>
          <p:cNvSpPr>
            <a:spLocks noGrp="1"/>
          </p:cNvSpPr>
          <p:nvPr>
            <p:ph idx="1"/>
          </p:nvPr>
        </p:nvSpPr>
        <p:spPr>
          <a:xfrm>
            <a:off x="838200" y="2141537"/>
            <a:ext cx="10515600" cy="4351338"/>
          </a:xfrm>
        </p:spPr>
        <p:txBody>
          <a:bodyPr>
            <a:normAutofit/>
          </a:bodyPr>
          <a:lstStyle/>
          <a:p>
            <a:pPr lvl="0"/>
            <a:r>
              <a:rPr lang="cs-CZ" sz="2400" dirty="0">
                <a:solidFill>
                  <a:srgbClr val="0070C0"/>
                </a:solidFill>
                <a:effectLst/>
                <a:latin typeface="Work Sans" pitchFamily="2" charset="-18"/>
                <a:ea typeface="Times New Roman" panose="02020603050405020304" pitchFamily="18" charset="0"/>
                <a:cs typeface="Aptos" panose="020B0004020202020204" pitchFamily="34" charset="0"/>
              </a:rPr>
              <a:t>Velká změna </a:t>
            </a:r>
            <a:r>
              <a:rPr lang="cs-CZ" sz="2400" dirty="0">
                <a:effectLst/>
                <a:latin typeface="Work Sans" pitchFamily="2" charset="-18"/>
                <a:ea typeface="Times New Roman" panose="02020603050405020304" pitchFamily="18" charset="0"/>
                <a:cs typeface="Aptos" panose="020B0004020202020204" pitchFamily="34" charset="0"/>
              </a:rPr>
              <a:t>– 326 před. n.l. lex </a:t>
            </a:r>
            <a:r>
              <a:rPr lang="cs-CZ" sz="2400" dirty="0" err="1">
                <a:effectLst/>
                <a:latin typeface="Work Sans" pitchFamily="2" charset="-18"/>
                <a:ea typeface="Times New Roman" panose="02020603050405020304" pitchFamily="18" charset="0"/>
                <a:cs typeface="Aptos" panose="020B0004020202020204" pitchFamily="34" charset="0"/>
              </a:rPr>
              <a:t>Poetelia</a:t>
            </a:r>
            <a:r>
              <a:rPr lang="cs-CZ" sz="2400" dirty="0">
                <a:effectLst/>
                <a:latin typeface="Work Sans" pitchFamily="2" charset="-18"/>
                <a:ea typeface="Times New Roman" panose="02020603050405020304" pitchFamily="18" charset="0"/>
                <a:cs typeface="Aptos" panose="020B0004020202020204" pitchFamily="34" charset="0"/>
              </a:rPr>
              <a:t> – za dluhy ručí dlužník nikoli svou osobou ale majetkem</a:t>
            </a:r>
            <a:endParaRPr lang="cs-CZ" sz="2400" dirty="0">
              <a:effectLst/>
              <a:latin typeface="Work Sans" pitchFamily="2" charset="-18"/>
              <a:ea typeface="Aptos" panose="020B0004020202020204" pitchFamily="34" charset="0"/>
              <a:cs typeface="Aptos" panose="020B0004020202020204" pitchFamily="34" charset="0"/>
            </a:endParaRPr>
          </a:p>
          <a:p>
            <a:pPr lvl="0"/>
            <a:r>
              <a:rPr lang="cs-CZ" sz="2400" dirty="0">
                <a:effectLst/>
                <a:latin typeface="Work Sans" pitchFamily="2" charset="-18"/>
                <a:ea typeface="Times New Roman" panose="02020603050405020304" pitchFamily="18" charset="0"/>
                <a:cs typeface="Aptos" panose="020B0004020202020204" pitchFamily="34" charset="0"/>
              </a:rPr>
              <a:t>Ale </a:t>
            </a:r>
            <a:r>
              <a:rPr lang="cs-CZ" sz="2400" dirty="0">
                <a:latin typeface="Work Sans" pitchFamily="2" charset="-18"/>
                <a:ea typeface="Times New Roman" panose="02020603050405020304" pitchFamily="18" charset="0"/>
                <a:cs typeface="Aptos" panose="020B0004020202020204" pitchFamily="34" charset="0"/>
              </a:rPr>
              <a:t>– oddlužení lze také </a:t>
            </a:r>
            <a:r>
              <a:rPr lang="cs-CZ" sz="2400" dirty="0">
                <a:effectLst/>
                <a:latin typeface="Work Sans" pitchFamily="2" charset="-18"/>
                <a:ea typeface="Times New Roman" panose="02020603050405020304" pitchFamily="18" charset="0"/>
                <a:cs typeface="Aptos" panose="020B0004020202020204" pitchFamily="34" charset="0"/>
              </a:rPr>
              <a:t>nalézt v minulosti - sumerský král </a:t>
            </a:r>
            <a:r>
              <a:rPr lang="cs-CZ" sz="2400" dirty="0" err="1">
                <a:effectLst/>
                <a:latin typeface="Work Sans" pitchFamily="2" charset="-18"/>
                <a:ea typeface="Times New Roman" panose="02020603050405020304" pitchFamily="18" charset="0"/>
                <a:cs typeface="Aptos" panose="020B0004020202020204" pitchFamily="34" charset="0"/>
              </a:rPr>
              <a:t>Entemen</a:t>
            </a:r>
            <a:r>
              <a:rPr lang="cs-CZ" sz="2400" dirty="0">
                <a:effectLst/>
                <a:latin typeface="Work Sans" pitchFamily="2" charset="-18"/>
                <a:ea typeface="Times New Roman" panose="02020603050405020304" pitchFamily="18" charset="0"/>
                <a:cs typeface="Aptos" panose="020B0004020202020204" pitchFamily="34" charset="0"/>
              </a:rPr>
              <a:t>, 2400 let před n.l. – ediktem zrušil dluhy, viz také </a:t>
            </a:r>
            <a:r>
              <a:rPr lang="cs-CZ" sz="2400" dirty="0" err="1">
                <a:effectLst/>
                <a:latin typeface="Work Sans" pitchFamily="2" charset="-18"/>
                <a:ea typeface="Times New Roman" panose="02020603050405020304" pitchFamily="18" charset="0"/>
                <a:cs typeface="Aptos" panose="020B0004020202020204" pitchFamily="34" charset="0"/>
              </a:rPr>
              <a:t>Chammurapi</a:t>
            </a:r>
            <a:r>
              <a:rPr lang="cs-CZ" sz="2400" dirty="0">
                <a:effectLst/>
                <a:latin typeface="Work Sans" pitchFamily="2" charset="-18"/>
                <a:ea typeface="Times New Roman" panose="02020603050405020304" pitchFamily="18" charset="0"/>
                <a:cs typeface="Aptos" panose="020B0004020202020204" pitchFamily="34" charset="0"/>
              </a:rPr>
              <a:t>, důvody oddlužení nikoli milosrdné, ale pragmatické</a:t>
            </a:r>
            <a:endParaRPr lang="cs-CZ" sz="2400" dirty="0">
              <a:effectLst/>
              <a:latin typeface="Work Sans" pitchFamily="2" charset="-18"/>
              <a:ea typeface="Aptos" panose="020B0004020202020204" pitchFamily="34" charset="0"/>
              <a:cs typeface="Aptos" panose="020B0004020202020204" pitchFamily="34" charset="0"/>
            </a:endParaRPr>
          </a:p>
          <a:p>
            <a:pPr lvl="0"/>
            <a:r>
              <a:rPr lang="cs-CZ" sz="2400" dirty="0">
                <a:effectLst/>
                <a:latin typeface="Work Sans" pitchFamily="2" charset="-18"/>
                <a:ea typeface="Times New Roman" panose="02020603050405020304" pitchFamily="18" charset="0"/>
                <a:cs typeface="Aptos" panose="020B0004020202020204" pitchFamily="34" charset="0"/>
              </a:rPr>
              <a:t>Anglický prozaik – Charles Dickens – vězení pro dlužníky</a:t>
            </a:r>
            <a:endParaRPr lang="cs-CZ" sz="2400" dirty="0">
              <a:effectLst/>
              <a:latin typeface="Work Sans" pitchFamily="2" charset="-18"/>
              <a:ea typeface="Aptos" panose="020B0004020202020204" pitchFamily="34" charset="0"/>
              <a:cs typeface="Aptos" panose="020B0004020202020204" pitchFamily="34" charset="0"/>
            </a:endParaRPr>
          </a:p>
          <a:p>
            <a:pPr lvl="0"/>
            <a:r>
              <a:rPr lang="cs-CZ" sz="2400" dirty="0">
                <a:effectLst/>
                <a:latin typeface="Work Sans" pitchFamily="2" charset="-18"/>
                <a:ea typeface="Times New Roman" panose="02020603050405020304" pitchFamily="18" charset="0"/>
                <a:cs typeface="Aptos" panose="020B0004020202020204" pitchFamily="34" charset="0"/>
              </a:rPr>
              <a:t>Klíčová změna – v 19. století došlo k oddělení majetkové odpovědnosti společníků korporací – souvisí to s rozvojem námořní dopravy, Napoleonovými výboji, obchodování v USA</a:t>
            </a:r>
            <a:endParaRPr lang="cs-CZ" sz="2400" dirty="0">
              <a:effectLst/>
              <a:latin typeface="Work Sans" pitchFamily="2" charset="-18"/>
              <a:ea typeface="Aptos" panose="020B0004020202020204" pitchFamily="34" charset="0"/>
              <a:cs typeface="Aptos" panose="020B0004020202020204" pitchFamily="34" charset="0"/>
            </a:endParaRPr>
          </a:p>
          <a:p>
            <a:endParaRPr lang="cs-CZ" dirty="0"/>
          </a:p>
        </p:txBody>
      </p:sp>
    </p:spTree>
    <p:extLst>
      <p:ext uri="{BB962C8B-B14F-4D97-AF65-F5344CB8AC3E}">
        <p14:creationId xmlns:p14="http://schemas.microsoft.com/office/powerpoint/2010/main" val="23908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6BF6-C94E-46F9-D02C-AED22E07FC3E}"/>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BDF3E48F-C451-0BD0-E81A-4118C24210E3}"/>
              </a:ext>
            </a:extLst>
          </p:cNvPr>
          <p:cNvSpPr/>
          <p:nvPr/>
        </p:nvSpPr>
        <p:spPr>
          <a:xfrm>
            <a:off x="0" y="1"/>
            <a:ext cx="12192000" cy="1690687"/>
          </a:xfrm>
          <a:prstGeom prst="rect">
            <a:avLst/>
          </a:prstGeom>
          <a:solidFill>
            <a:srgbClr val="0070C0"/>
          </a:solidFill>
          <a:ln w="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7CDC8BAC-CB22-43B4-9E80-0753AB87D47E}"/>
              </a:ext>
            </a:extLst>
          </p:cNvPr>
          <p:cNvSpPr>
            <a:spLocks noGrp="1"/>
          </p:cNvSpPr>
          <p:nvPr>
            <p:ph type="title"/>
          </p:nvPr>
        </p:nvSpPr>
        <p:spPr/>
        <p:txBody>
          <a:bodyPr/>
          <a:lstStyle/>
          <a:p>
            <a:r>
              <a:rPr lang="cs-CZ" dirty="0">
                <a:solidFill>
                  <a:schemeClr val="bg1"/>
                </a:solidFill>
                <a:latin typeface="Work Sans" pitchFamily="2" charset="-18"/>
              </a:rPr>
              <a:t>Historie insolvence v českých zemích</a:t>
            </a:r>
          </a:p>
        </p:txBody>
      </p:sp>
      <p:sp>
        <p:nvSpPr>
          <p:cNvPr id="3" name="Zástupný obsah 2">
            <a:extLst>
              <a:ext uri="{FF2B5EF4-FFF2-40B4-BE49-F238E27FC236}">
                <a16:creationId xmlns:a16="http://schemas.microsoft.com/office/drawing/2014/main" id="{77A32ED6-B45A-2B26-283F-A3A91DDC6F9A}"/>
              </a:ext>
            </a:extLst>
          </p:cNvPr>
          <p:cNvSpPr>
            <a:spLocks noGrp="1"/>
          </p:cNvSpPr>
          <p:nvPr>
            <p:ph idx="1"/>
          </p:nvPr>
        </p:nvSpPr>
        <p:spPr>
          <a:xfrm>
            <a:off x="838200" y="2222232"/>
            <a:ext cx="10515600" cy="4351338"/>
          </a:xfrm>
        </p:spPr>
        <p:txBody>
          <a:bodyPr>
            <a:normAutofit fontScale="92500" lnSpcReduction="10000"/>
          </a:bodyPr>
          <a:lstStyle/>
          <a:p>
            <a:pPr lvl="0"/>
            <a:r>
              <a:rPr lang="cs-CZ" sz="2200" dirty="0">
                <a:effectLst/>
                <a:latin typeface="Work Sans" pitchFamily="2" charset="-18"/>
                <a:ea typeface="Times New Roman" panose="02020603050405020304" pitchFamily="18" charset="0"/>
                <a:cs typeface="Aptos" panose="020B0004020202020204" pitchFamily="34" charset="0"/>
              </a:rPr>
              <a:t>Součást Rakouska-Uherska</a:t>
            </a:r>
            <a:endParaRPr lang="cs-CZ" sz="2200" dirty="0">
              <a:effectLst/>
              <a:latin typeface="Work Sans" pitchFamily="2" charset="-18"/>
              <a:ea typeface="Aptos" panose="020B0004020202020204" pitchFamily="34" charset="0"/>
              <a:cs typeface="Aptos" panose="020B0004020202020204" pitchFamily="34"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Vliv římského práva</a:t>
            </a:r>
            <a:endParaRPr lang="cs-CZ" sz="2200" dirty="0">
              <a:effectLst/>
              <a:latin typeface="Work Sans" pitchFamily="2" charset="-18"/>
              <a:ea typeface="Aptos" panose="020B0004020202020204" pitchFamily="34" charset="0"/>
              <a:cs typeface="Aptos" panose="020B0004020202020204" pitchFamily="34"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1781 – konkurzní řád Jagelonský (konkurz trval tak dlouho, dokud nebyly uspokojeny pohledávky)</a:t>
            </a:r>
            <a:endParaRPr lang="cs-CZ" sz="2200" dirty="0">
              <a:effectLst/>
              <a:latin typeface="Work Sans" pitchFamily="2" charset="-18"/>
              <a:ea typeface="Aptos" panose="020B0004020202020204" pitchFamily="34" charset="0"/>
              <a:cs typeface="Aptos" panose="020B0004020202020204" pitchFamily="34"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1861 – konkurzní řád </a:t>
            </a:r>
            <a:endParaRPr lang="cs-CZ" sz="2200" dirty="0">
              <a:effectLst/>
              <a:latin typeface="Work Sans" pitchFamily="2" charset="-18"/>
              <a:ea typeface="Aptos" panose="020B0004020202020204" pitchFamily="34" charset="0"/>
              <a:cs typeface="Aptos" panose="020B0004020202020204" pitchFamily="34" charset="0"/>
            </a:endParaRPr>
          </a:p>
          <a:p>
            <a:pPr lvl="1"/>
            <a:r>
              <a:rPr lang="cs-CZ" sz="1900" dirty="0">
                <a:effectLst/>
                <a:latin typeface="Work Sans" pitchFamily="2" charset="-18"/>
                <a:ea typeface="Times New Roman" panose="02020603050405020304" pitchFamily="18" charset="0"/>
                <a:cs typeface="Times New Roman" panose="02020603050405020304" pitchFamily="18" charset="0"/>
              </a:rPr>
              <a:t>Pruský vzor</a:t>
            </a:r>
            <a:endParaRPr lang="cs-CZ" sz="1900" dirty="0">
              <a:effectLst/>
              <a:latin typeface="Work Sans" pitchFamily="2" charset="-18"/>
              <a:ea typeface="Aptos" panose="020B0004020202020204" pitchFamily="34" charset="0"/>
              <a:cs typeface="Times New Roman" panose="02020603050405020304" pitchFamily="18" charset="0"/>
            </a:endParaRPr>
          </a:p>
          <a:p>
            <a:pPr lvl="1"/>
            <a:r>
              <a:rPr lang="cs-CZ" sz="1900" dirty="0">
                <a:effectLst/>
                <a:latin typeface="Work Sans" pitchFamily="2" charset="-18"/>
                <a:ea typeface="Times New Roman" panose="02020603050405020304" pitchFamily="18" charset="0"/>
                <a:cs typeface="Times New Roman" panose="02020603050405020304" pitchFamily="18" charset="0"/>
              </a:rPr>
              <a:t>Komplikovaný přepis</a:t>
            </a:r>
            <a:endParaRPr lang="cs-CZ" sz="1900" dirty="0">
              <a:effectLst/>
              <a:latin typeface="Work Sans" pitchFamily="2" charset="-18"/>
              <a:ea typeface="Aptos" panose="020B0004020202020204" pitchFamily="34" charset="0"/>
              <a:cs typeface="Times New Roman" panose="02020603050405020304" pitchFamily="18" charset="0"/>
            </a:endParaRPr>
          </a:p>
          <a:p>
            <a:pPr lvl="1"/>
            <a:r>
              <a:rPr lang="cs-CZ" sz="1900" dirty="0">
                <a:effectLst/>
                <a:latin typeface="Work Sans" pitchFamily="2" charset="-18"/>
                <a:ea typeface="Times New Roman" panose="02020603050405020304" pitchFamily="18" charset="0"/>
                <a:cs typeface="Times New Roman" panose="02020603050405020304" pitchFamily="18" charset="0"/>
              </a:rPr>
              <a:t>Mnoho přednostních pohledávek</a:t>
            </a:r>
            <a:endParaRPr lang="cs-CZ" sz="1900" dirty="0">
              <a:effectLst/>
              <a:latin typeface="Work Sans" pitchFamily="2" charset="-18"/>
              <a:ea typeface="Aptos" panose="020B0004020202020204" pitchFamily="34" charset="0"/>
              <a:cs typeface="Times New Roman" panose="02020603050405020304" pitchFamily="18"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1914 – konkurzní řád (platil v Rakousku ještě poč. 21. století)</a:t>
            </a:r>
            <a:endParaRPr lang="cs-CZ" sz="2200" dirty="0">
              <a:effectLst/>
              <a:latin typeface="Work Sans" pitchFamily="2" charset="-18"/>
              <a:ea typeface="Aptos" panose="020B0004020202020204" pitchFamily="34" charset="0"/>
              <a:cs typeface="Aptos" panose="020B0004020202020204" pitchFamily="34"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Zákon 64/1931 – zákon, kterým se vydávají řády konkurzní, vyrovnávací a odpůrčí</a:t>
            </a:r>
            <a:endParaRPr lang="cs-CZ" sz="2200" dirty="0">
              <a:effectLst/>
              <a:latin typeface="Work Sans" pitchFamily="2" charset="-18"/>
              <a:ea typeface="Aptos" panose="020B0004020202020204" pitchFamily="34" charset="0"/>
              <a:cs typeface="Aptos" panose="020B0004020202020204" pitchFamily="34"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Zrušen zákon 142/50 – OSŘ</a:t>
            </a:r>
            <a:endParaRPr lang="cs-CZ" sz="2200" dirty="0">
              <a:effectLst/>
              <a:latin typeface="Work Sans" pitchFamily="2" charset="-18"/>
              <a:ea typeface="Aptos" panose="020B0004020202020204" pitchFamily="34" charset="0"/>
              <a:cs typeface="Aptos" panose="020B0004020202020204" pitchFamily="34" charset="0"/>
            </a:endParaRPr>
          </a:p>
          <a:p>
            <a:pPr lvl="0"/>
            <a:r>
              <a:rPr lang="cs-CZ" sz="2200" dirty="0">
                <a:effectLst/>
                <a:latin typeface="Work Sans" pitchFamily="2" charset="-18"/>
                <a:ea typeface="Times New Roman" panose="02020603050405020304" pitchFamily="18" charset="0"/>
                <a:cs typeface="Aptos" panose="020B0004020202020204" pitchFamily="34" charset="0"/>
              </a:rPr>
              <a:t>Období let 1950 – 1991 – neexistuje právní norma upravující insolvenci</a:t>
            </a:r>
            <a:endParaRPr lang="cs-CZ" sz="2200" dirty="0">
              <a:effectLst/>
              <a:latin typeface="Work Sans" pitchFamily="2" charset="-18"/>
              <a:ea typeface="Aptos" panose="020B0004020202020204" pitchFamily="34" charset="0"/>
              <a:cs typeface="Aptos" panose="020B0004020202020204" pitchFamily="34" charset="0"/>
            </a:endParaRPr>
          </a:p>
          <a:p>
            <a:endParaRPr lang="cs-CZ" dirty="0"/>
          </a:p>
        </p:txBody>
      </p:sp>
    </p:spTree>
    <p:extLst>
      <p:ext uri="{BB962C8B-B14F-4D97-AF65-F5344CB8AC3E}">
        <p14:creationId xmlns:p14="http://schemas.microsoft.com/office/powerpoint/2010/main" val="264497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bsuf9ridzgh8v74ema6qtd8pii6whv"/>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4958</TotalTime>
  <Words>3468</Words>
  <Application>Microsoft Office PowerPoint</Application>
  <PresentationFormat>Širokoúhlá obrazovka</PresentationFormat>
  <Paragraphs>440</Paragraphs>
  <Slides>65</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65</vt:i4>
      </vt:variant>
    </vt:vector>
  </HeadingPairs>
  <TitlesOfParts>
    <vt:vector size="74" baseType="lpstr">
      <vt:lpstr>Arial</vt:lpstr>
      <vt:lpstr>Calibri</vt:lpstr>
      <vt:lpstr>Calibri Light</vt:lpstr>
      <vt:lpstr>Karla bold</vt:lpstr>
      <vt:lpstr>Karla Medium</vt:lpstr>
      <vt:lpstr>Work Sans</vt:lpstr>
      <vt:lpstr>Work Sans Light</vt:lpstr>
      <vt:lpstr>Work Sans Medium</vt:lpstr>
      <vt:lpstr>Motiv Office</vt:lpstr>
      <vt:lpstr>INSOLVENCE V ČR v datech</vt:lpstr>
      <vt:lpstr>JUDR. JARMILA VESELÁ</vt:lpstr>
      <vt:lpstr>Struktura přednášky </vt:lpstr>
      <vt:lpstr>Úvodní otázka</vt:lpstr>
      <vt:lpstr>Vaše odpovědi</vt:lpstr>
      <vt:lpstr>HISTORIE INSOLVENCE</vt:lpstr>
      <vt:lpstr>Obecná historie</vt:lpstr>
      <vt:lpstr>Obecná historie</vt:lpstr>
      <vt:lpstr>Historie insolvence v českých zemích</vt:lpstr>
      <vt:lpstr>Vývoj insolvencí  po roce 1989</vt:lpstr>
      <vt:lpstr>Vývoj insolvencí po roce 1989</vt:lpstr>
      <vt:lpstr>Prezentace aplikace PowerPoint</vt:lpstr>
      <vt:lpstr>Výše úvěrů podniků a domácností od roku 1993</vt:lpstr>
      <vt:lpstr>Úvěry domácností podle účelu</vt:lpstr>
      <vt:lpstr>Praktické zkušenosti z etapy 1991 - 2008</vt:lpstr>
      <vt:lpstr>Kvízová otázka č. 1</vt:lpstr>
      <vt:lpstr>Kvízová otázka č. 2</vt:lpstr>
      <vt:lpstr>Kvízová otázka č. 1 - odpověď</vt:lpstr>
      <vt:lpstr>Kvízová otázka č. 2 - odpověď</vt:lpstr>
      <vt:lpstr>Aktuální stav podle jednotlivých typů insolvenčních řízení</vt:lpstr>
      <vt:lpstr>Insolvenční řízení</vt:lpstr>
      <vt:lpstr>Typy insolvenčního řízení aneb způsob řešení dlužníkova úpadku</vt:lpstr>
      <vt:lpstr>Typy insolvenčního řízení aneb způsob řešení dlužníkova úpadku</vt:lpstr>
      <vt:lpstr>Vyhledávání dlužníka</vt:lpstr>
      <vt:lpstr>Konkurz a reorganizace</vt:lpstr>
      <vt:lpstr>Praktická ukázka, jak probíhá konkurz</vt:lpstr>
      <vt:lpstr>Kvízová otázka č. 3</vt:lpstr>
      <vt:lpstr>Kvízová otázka č. 4</vt:lpstr>
      <vt:lpstr>Kvízová otázka č. 3 - odpověď</vt:lpstr>
      <vt:lpstr>Kvízová otázka č. 4 - odpověď</vt:lpstr>
      <vt:lpstr>Prohlášené podnikatelské insolvence 2008 – 2024</vt:lpstr>
      <vt:lpstr>Prohlášené podnikatelské insolvence 2008 – 2024</vt:lpstr>
      <vt:lpstr>Probíhající podnikatelské insolvence</vt:lpstr>
      <vt:lpstr>Zasaženost</vt:lpstr>
      <vt:lpstr>Ekonomické vazby</vt:lpstr>
      <vt:lpstr>Mapa – konkurz firem</vt:lpstr>
      <vt:lpstr>Mapa - reorganizace</vt:lpstr>
      <vt:lpstr>Víte, že?</vt:lpstr>
      <vt:lpstr>Prezentace aplikace PowerPoint</vt:lpstr>
      <vt:lpstr>Oddlužení</vt:lpstr>
      <vt:lpstr>Praktická ukázka, jak probíhá oddlužení</vt:lpstr>
      <vt:lpstr>Kvízová otázka č. 5</vt:lpstr>
      <vt:lpstr>Kvízová otázka č. 6</vt:lpstr>
      <vt:lpstr>Kvízová otázka č. 7</vt:lpstr>
      <vt:lpstr>Kvízová otázka č. 8</vt:lpstr>
      <vt:lpstr>Kvízová otázka č. 5 - odpověď</vt:lpstr>
      <vt:lpstr>Kvízová otázka č. 6 - odpověď</vt:lpstr>
      <vt:lpstr>Kvízová otázka č. 7 - odpověď</vt:lpstr>
      <vt:lpstr>Kvízová otázka č. 8 - odpověď</vt:lpstr>
      <vt:lpstr>Vývoj oddlužení – významné milníky a změny zákona</vt:lpstr>
      <vt:lpstr>Vývoj oddlužení – nově od roku 2024</vt:lpstr>
      <vt:lpstr>Povolená oddlužení občanů a živnostníků 2008 – 2024</vt:lpstr>
      <vt:lpstr>Povolená oddlužení  2008 – 2024</vt:lpstr>
      <vt:lpstr>Probíhající oddlužení</vt:lpstr>
      <vt:lpstr>Porovnání měst</vt:lpstr>
      <vt:lpstr>Porovnání měst - výsledek</vt:lpstr>
      <vt:lpstr>Prezentace aplikace PowerPoint</vt:lpstr>
      <vt:lpstr>Kdo jsou lidé v oddlužení? </vt:lpstr>
      <vt:lpstr>Kdo jsou jejich věřitelé? </vt:lpstr>
      <vt:lpstr>Jaké mají dluhy? A jak je splácí? </vt:lpstr>
      <vt:lpstr>Mapa průměrné výše dluhů a míry uspokojení věřitelů podle krajů ČR</vt:lpstr>
      <vt:lpstr>Pozitivní závěr</vt:lpstr>
      <vt:lpstr>Co byste si měli zapamatovat z dnešní přednášky?</vt:lpstr>
      <vt:lpstr>Dotazy</vt:lpstr>
      <vt:lpstr>Děkujeme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Insolvence v ČR v datech</dc:title>
  <dc:creator>Schwarzová Kateřina</dc:creator>
  <cp:lastModifiedBy>Schwarzová Kateřina</cp:lastModifiedBy>
  <cp:revision>143</cp:revision>
  <cp:lastPrinted>2025-03-05T08:53:42Z</cp:lastPrinted>
  <dcterms:created xsi:type="dcterms:W3CDTF">2023-10-20T11:27:54Z</dcterms:created>
  <dcterms:modified xsi:type="dcterms:W3CDTF">2025-03-06T08:14:06Z</dcterms:modified>
</cp:coreProperties>
</file>