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3" r:id="rId5"/>
    <p:sldId id="259" r:id="rId6"/>
    <p:sldId id="269" r:id="rId7"/>
    <p:sldId id="260" r:id="rId8"/>
    <p:sldId id="262" r:id="rId9"/>
    <p:sldId id="265" r:id="rId10"/>
    <p:sldId id="267" r:id="rId11"/>
    <p:sldId id="258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4F701-4237-8673-F3DE-779C5B2D9F15}" v="327" dt="2021-05-09T22:54:57.800"/>
    <p1510:client id="{4611D0EE-E810-DEDD-FA37-AE96E226E5E3}" v="7" dt="2021-05-10T17:06:37.003"/>
    <p1510:client id="{4C90896A-9D3E-0E09-E643-430C6B1E17AC}" v="40" dt="2021-05-10T06:18:17.667"/>
    <p1510:client id="{6EA1C69F-B050-C000-0041-F52AC678CD66}" v="6" dt="2021-05-10T20:14:32.960"/>
    <p1510:client id="{C850DE94-AF43-DDAC-8458-C82FB5F91D52}" v="14" dt="2021-05-09T22:49:38.442"/>
    <p1510:client id="{CF288FAB-B73F-5732-56A5-6593A1DBFEFC}" v="8" dt="2021-05-10T10:03:18.394"/>
    <p1510:client id="{E43B7CB1-5076-CB21-F8B8-017E08A47FAE}" v="143" dt="2021-05-10T14:22:30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8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170D1-C1F1-4B8A-8805-57173F34D141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A705C-508A-41E4-84A6-D0D89F64A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06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A705C-508A-41E4-84A6-D0D89F64AE0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41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91003-3478-42F2-A8E5-85AFD8168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3BD64B-57A0-42D9-BA39-B8C60E0CF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0EEA64-4DD9-41F2-85B4-DD71C287C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D3A1-6F40-43EF-92F9-D14792B405C1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160A66-13BF-40A4-AEE8-DC0F766F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97505B-3035-4D15-B1C9-7F57DD26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30E6-E818-4ADB-8201-F63BDA220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7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1F403-DAE3-439B-93FF-9D6C8CB0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1AF705-7C37-4F0C-A00B-299BFB829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CAD803-4B7D-49FA-8FC1-BF3B440C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D3A1-6F40-43EF-92F9-D14792B405C1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022A31-B257-4F31-BE17-02435C52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D219C9-DCC1-4887-BDC4-1C6B907D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30E6-E818-4ADB-8201-F63BDA220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21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7EA78C-A2D6-4A11-8141-A2B190DBD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7EEF5A-846D-42D4-8EB7-7DF5B0B1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3BA16D-70AF-47E6-9C49-A5F6A9AA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D3A1-6F40-43EF-92F9-D14792B405C1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3B91F7-B29E-4D2A-AC90-92B436F2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52E0D3-E0E1-4B7E-930D-74D60762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30E6-E818-4ADB-8201-F63BDA220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06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0F8A7-FDA0-4B90-B921-22C81D0B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F096D6-8524-4016-994D-DE9A6AE0D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80CDD5-E6E2-475C-8765-97B6EB25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D3A1-6F40-43EF-92F9-D14792B405C1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A598C-DE09-41CC-BC4B-BBCD7602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2C9977-5648-4313-928F-37A4BDB4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30E6-E818-4ADB-8201-F63BDA220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35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1EB83-0A4E-4674-965E-479E3B69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5CE988-BBA4-410F-B6AA-18E57EA52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E5D2A9-0124-468F-A484-F2DD9CCF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D3A1-6F40-43EF-92F9-D14792B405C1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E532A3-3A56-402F-B2FF-80DBF26D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B4A749-1D32-4E8E-8D2B-C7CEC304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30E6-E818-4ADB-8201-F63BDA220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31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3DE85-B92A-493F-A7D5-2DF672A2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7DFCC-972A-48C4-855A-15C255FBE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856541-635A-4D9B-A225-4C5FA285D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18C3B4-7F33-4652-8B9D-AF79620E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D3A1-6F40-43EF-92F9-D14792B405C1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E51087-6CF9-4CD1-B99D-07ECD8D5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23C8F0-81C8-424E-9EE4-75C5522B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30E6-E818-4ADB-8201-F63BDA220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98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90E96-C1B6-4FD5-84DB-4AB99EEE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4B6FB9-BDC6-424D-8A4C-C8603C341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8BB501-D7B6-4072-B171-2B285D299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9B23B7-9F8C-48E2-9AA6-26C29EBCF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41AE86-416E-4641-97F0-E9D58EEA6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F9367E-5922-4E38-9780-10C37CAC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D3A1-6F40-43EF-92F9-D14792B405C1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D763AD-DEE3-45D1-83EE-4D2A165A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F6EE4E-A956-4DEF-A970-278018C7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30E6-E818-4ADB-8201-F63BDA220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45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623C70-10E6-4CB2-A07E-130B1A58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52C0FC-8F0A-4A00-8C9C-4AE6CD2B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D3A1-6F40-43EF-92F9-D14792B405C1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BEC4F4-57F6-4971-A47C-A14EE3D3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7533A3-B487-42AB-8345-95760C8E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30E6-E818-4ADB-8201-F63BDA220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06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1E03AE-0D5F-4C94-82B9-B2D5B603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D3A1-6F40-43EF-92F9-D14792B405C1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A0AF1F-1597-41B5-99DD-981DD96B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540271-EA29-4497-90D8-78087D50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30E6-E818-4ADB-8201-F63BDA220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49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0F70B-7B27-48E1-A004-F8E86256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6F9CC5-6A95-4D2C-944D-E4A66CA0F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813DDA-82FA-440B-9B95-E942114CC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50B5DD-12B4-404A-BE4D-0FA5868E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D3A1-6F40-43EF-92F9-D14792B405C1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7ADD0F-0321-4EC0-BF81-A0ADE0F5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E13A40-8922-4917-A472-B94CF4EE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30E6-E818-4ADB-8201-F63BDA220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88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9D768-6E89-46DA-B9EC-80E73FF4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4D5D32C-8897-4069-BEC2-B86504A28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FFB2C1-B135-42A4-A744-485BD6B7A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C83A57-FD83-4CF6-AE87-290BA27F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D3A1-6F40-43EF-92F9-D14792B405C1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D75B54-6BB6-44D6-B630-615469A2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EA9A04-34F9-4744-B1B3-3431C16E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30E6-E818-4ADB-8201-F63BDA220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02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D6A00F-0B28-4131-A85B-80B031A6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5DC7BA-C8B4-44C5-9F1E-E00FCCF7D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48C62D-F390-467D-B464-EB4E1A860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D3A1-6F40-43EF-92F9-D14792B405C1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F6951B-4A7B-412A-A0B6-97D8182AC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F0DD0A-AED2-4E71-AA8D-34562610B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30E6-E818-4ADB-8201-F63BDA220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36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2D487B-FED0-4B31-93DA-CDC24E5C2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E97CAD-A4B4-40AA-B428-A1F4C54EF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cs-CZ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F0047D0F-C800-4935-B1E5-C610EABE9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783"/>
            <a:ext cx="12192000" cy="55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4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větlo, noc, tmavé, laserová&#10;&#10;Popis byl vytvořen automaticky">
            <a:extLst>
              <a:ext uri="{FF2B5EF4-FFF2-40B4-BE49-F238E27FC236}">
                <a16:creationId xmlns:a16="http://schemas.microsoft.com/office/drawing/2014/main" id="{9CD694B2-F187-42A8-80BE-F1B4159C0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6421" r="26282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928AAF-BB48-4472-B630-9A80D1C1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153406" cy="1124712"/>
          </a:xfrm>
        </p:spPr>
        <p:txBody>
          <a:bodyPr anchor="b">
            <a:normAutofit/>
          </a:bodyPr>
          <a:lstStyle/>
          <a:p>
            <a:r>
              <a:rPr lang="cs-CZ" sz="2800" b="1"/>
              <a:t>SMART CÍLE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03044E-1B9D-4898-A2BC-939D34ABD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877307" cy="3540633"/>
          </a:xfrm>
        </p:spPr>
        <p:txBody>
          <a:bodyPr anchor="t">
            <a:normAutofit/>
          </a:bodyPr>
          <a:lstStyle/>
          <a:p>
            <a:pPr algn="just"/>
            <a:r>
              <a:rPr lang="cs-CZ" sz="1700">
                <a:ea typeface="+mn-lt"/>
                <a:cs typeface="+mn-lt"/>
              </a:rPr>
              <a:t>S – Cílem je zvýšit návštěvnost festivalu o 5 % a také zvýšit aktivitu na sociálních sítích</a:t>
            </a:r>
            <a:endParaRPr lang="en-US" sz="1700">
              <a:ea typeface="+mn-lt"/>
              <a:cs typeface="+mn-lt"/>
            </a:endParaRPr>
          </a:p>
          <a:p>
            <a:pPr algn="just"/>
            <a:r>
              <a:rPr lang="cs-CZ" sz="1700">
                <a:ea typeface="+mn-lt"/>
                <a:cs typeface="+mn-lt"/>
              </a:rPr>
              <a:t>M – Návštěvnost festivalu, počet zakoupených vstupenek, dále počet sledujících a to se mi líbí, návštěvnost webu...</a:t>
            </a:r>
            <a:endParaRPr lang="en-US" sz="1700">
              <a:ea typeface="+mn-lt"/>
              <a:cs typeface="+mn-lt"/>
            </a:endParaRPr>
          </a:p>
          <a:p>
            <a:pPr algn="just"/>
            <a:r>
              <a:rPr lang="cs-CZ" sz="1700">
                <a:ea typeface="+mn-lt"/>
                <a:cs typeface="+mn-lt"/>
              </a:rPr>
              <a:t>A – Dostatek zaměstnanců pro kvalitní chod kampaně, ale také zaměstnává velké množství dobrovolníků</a:t>
            </a:r>
            <a:endParaRPr lang="en-US" sz="1700">
              <a:ea typeface="+mn-lt"/>
              <a:cs typeface="+mn-lt"/>
            </a:endParaRPr>
          </a:p>
          <a:p>
            <a:pPr algn="just"/>
            <a:r>
              <a:rPr lang="cs-CZ" sz="1700">
                <a:ea typeface="+mn-lt"/>
                <a:cs typeface="+mn-lt"/>
              </a:rPr>
              <a:t>R – Vysoký dosah na </a:t>
            </a:r>
            <a:r>
              <a:rPr lang="cs-CZ" sz="1700" err="1">
                <a:ea typeface="+mn-lt"/>
                <a:cs typeface="+mn-lt"/>
              </a:rPr>
              <a:t>facebooku</a:t>
            </a:r>
            <a:r>
              <a:rPr lang="cs-CZ" sz="1700">
                <a:ea typeface="+mn-lt"/>
                <a:cs typeface="+mn-lt"/>
              </a:rPr>
              <a:t>. Návštěvnost festivalu je již poměrně vysoká a s kvalitnější mediální kampaní je cíl zvýšení návštěvnosti o pět procent reálný</a:t>
            </a:r>
            <a:endParaRPr lang="en-US" sz="1700">
              <a:ea typeface="+mn-lt"/>
              <a:cs typeface="+mn-lt"/>
            </a:endParaRPr>
          </a:p>
          <a:p>
            <a:pPr algn="just"/>
            <a:r>
              <a:rPr lang="cs-CZ" sz="1700">
                <a:ea typeface="+mn-lt"/>
                <a:cs typeface="+mn-lt"/>
              </a:rPr>
              <a:t>T – Festival se koná od 12. do 31. srpna, kampaň poběží tři měsíce dopředu</a:t>
            </a:r>
          </a:p>
          <a:p>
            <a:endParaRPr lang="en-US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61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plavání&#10;&#10;Popis byl vytvořen automaticky">
            <a:extLst>
              <a:ext uri="{FF2B5EF4-FFF2-40B4-BE49-F238E27FC236}">
                <a16:creationId xmlns:a16="http://schemas.microsoft.com/office/drawing/2014/main" id="{F35CD875-E103-42D5-B07A-C318DD503E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r="17672" b="115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3D3A42-7AB5-4176-A7FB-3DAD19E7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134356" cy="1124712"/>
          </a:xfrm>
        </p:spPr>
        <p:txBody>
          <a:bodyPr anchor="b">
            <a:normAutofit/>
          </a:bodyPr>
          <a:lstStyle/>
          <a:p>
            <a:r>
              <a:rPr lang="cs-CZ" sz="2800" b="1"/>
              <a:t>ROZPOČET KAMPANĚ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7" descr="Obsah obrázku stůl&#10;&#10;Popis se vygeneroval automaticky.">
            <a:extLst>
              <a:ext uri="{FF2B5EF4-FFF2-40B4-BE49-F238E27FC236}">
                <a16:creationId xmlns:a16="http://schemas.microsoft.com/office/drawing/2014/main" id="{F4F6BB23-D707-4C18-AFBE-7C569C556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602" y="2465626"/>
            <a:ext cx="3822226" cy="4079942"/>
          </a:xfrm>
        </p:spPr>
      </p:pic>
    </p:spTree>
    <p:extLst>
      <p:ext uri="{BB962C8B-B14F-4D97-AF65-F5344CB8AC3E}">
        <p14:creationId xmlns:p14="http://schemas.microsoft.com/office/powerpoint/2010/main" val="1334433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obloha, exteriér&#10;&#10;Popis byl vytvořen automaticky">
            <a:extLst>
              <a:ext uri="{FF2B5EF4-FFF2-40B4-BE49-F238E27FC236}">
                <a16:creationId xmlns:a16="http://schemas.microsoft.com/office/drawing/2014/main" id="{42A46C30-EDF3-4C7F-BEBE-C79D748E9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3" b="108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Zástupný obsah 4" descr="Obsah obrázku obloha, exteriér&#10;&#10;Popis byl vytvořen automaticky">
            <a:extLst>
              <a:ext uri="{FF2B5EF4-FFF2-40B4-BE49-F238E27FC236}">
                <a16:creationId xmlns:a16="http://schemas.microsoft.com/office/drawing/2014/main" id="{1E8BED48-47B7-437E-97B8-F6BC0C5384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3" b="10876"/>
          <a:stretch/>
        </p:blipFill>
        <p:spPr>
          <a:xfrm>
            <a:off x="20" y="-189218"/>
            <a:ext cx="12191980" cy="685671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213C1B5-F2EA-4AA4-BF64-D3FE09C0E812}"/>
              </a:ext>
            </a:extLst>
          </p:cNvPr>
          <p:cNvSpPr txBox="1"/>
          <p:nvPr/>
        </p:nvSpPr>
        <p:spPr>
          <a:xfrm>
            <a:off x="6722289" y="4036482"/>
            <a:ext cx="5469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>
                <a:solidFill>
                  <a:srgbClr val="202124"/>
                </a:solidFill>
                <a:latin typeface="Gill Sans MT Condensed" panose="020B0506020104020203" pitchFamily="34" charset="-18"/>
              </a:rPr>
              <a:t>DĚKUJEME ZA POZORNOST</a:t>
            </a:r>
            <a:endParaRPr lang="cs-CZ" sz="4000">
              <a:latin typeface="Gill Sans MT Condensed" panose="020B05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3868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trom, exteriér, tráva, obloha&#10;&#10;Popis byl vytvořen automaticky">
            <a:extLst>
              <a:ext uri="{FF2B5EF4-FFF2-40B4-BE49-F238E27FC236}">
                <a16:creationId xmlns:a16="http://schemas.microsoft.com/office/drawing/2014/main" id="{C18332F1-C591-4508-B672-1749BE9D58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86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1A6D98-F673-4287-B81E-E90AB0D1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5143881" cy="1124712"/>
          </a:xfrm>
        </p:spPr>
        <p:txBody>
          <a:bodyPr anchor="b">
            <a:normAutofit/>
          </a:bodyPr>
          <a:lstStyle/>
          <a:p>
            <a:r>
              <a:rPr lang="cs-CZ" sz="2800" b="1">
                <a:ea typeface="Yu Gothic UI Semibold" panose="020B0700000000000000" pitchFamily="34" charset="-128"/>
              </a:rPr>
              <a:t>DOSAVADNÍ FORMY KOMUNIKACE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D80AE6FC-30FB-4D3E-A14A-1FC30FD5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2" y="2718054"/>
            <a:ext cx="4651283" cy="3207258"/>
          </a:xfrm>
        </p:spPr>
        <p:txBody>
          <a:bodyPr anchor="t">
            <a:normAutofit/>
          </a:bodyPr>
          <a:lstStyle/>
          <a:p>
            <a:pPr algn="just"/>
            <a:r>
              <a:rPr lang="cs-CZ" sz="1700" b="1" dirty="0">
                <a:ea typeface="Yu Gothic UI Semibold" panose="020B0700000000000000" pitchFamily="34" charset="-128"/>
              </a:rPr>
              <a:t>Webové stránky </a:t>
            </a:r>
          </a:p>
          <a:p>
            <a:pPr algn="just"/>
            <a:r>
              <a:rPr lang="cs-CZ" sz="1700" b="1" dirty="0">
                <a:ea typeface="Yu Gothic UI Semibold" panose="020B0700000000000000" pitchFamily="34" charset="-128"/>
              </a:rPr>
              <a:t>Sociální sítě</a:t>
            </a:r>
          </a:p>
          <a:p>
            <a:pPr lvl="1" algn="just"/>
            <a:r>
              <a:rPr lang="cs-CZ" sz="1700" dirty="0">
                <a:ea typeface="Yu Gothic UI Semibold" panose="020B0700000000000000" pitchFamily="34" charset="-128"/>
              </a:rPr>
              <a:t>Facebook – 24 918 sledujících</a:t>
            </a:r>
          </a:p>
          <a:p>
            <a:pPr lvl="1" algn="just"/>
            <a:r>
              <a:rPr lang="cs-CZ" sz="1700" dirty="0">
                <a:ea typeface="Yu Gothic UI Semibold" panose="020B0700000000000000" pitchFamily="34" charset="-128"/>
              </a:rPr>
              <a:t>Instagram – 2 541 sledujících</a:t>
            </a:r>
          </a:p>
          <a:p>
            <a:pPr algn="just"/>
            <a:r>
              <a:rPr lang="cs-CZ" sz="1700" b="1" dirty="0" err="1">
                <a:ea typeface="Yu Gothic UI Semibold" panose="020B0700000000000000" pitchFamily="34" charset="-128"/>
              </a:rPr>
              <a:t>Youtube</a:t>
            </a:r>
            <a:endParaRPr lang="cs-CZ" sz="1700" b="1" dirty="0">
              <a:ea typeface="Yu Gothic UI Semibold" panose="020B0700000000000000" pitchFamily="34" charset="-128"/>
            </a:endParaRPr>
          </a:p>
          <a:p>
            <a:pPr algn="just"/>
            <a:r>
              <a:rPr lang="cs-CZ" sz="1700" b="1" dirty="0">
                <a:ea typeface="Yu Gothic UI Semibold" panose="020B0700000000000000" pitchFamily="34" charset="-128"/>
              </a:rPr>
              <a:t>Informační portály</a:t>
            </a:r>
          </a:p>
          <a:p>
            <a:pPr lvl="1" algn="just"/>
            <a:r>
              <a:rPr lang="cs-CZ" sz="1700" dirty="0">
                <a:ea typeface="Yu Gothic UI Semibold" panose="020B0700000000000000" pitchFamily="34" charset="-128"/>
              </a:rPr>
              <a:t>Kudy z nudy, Informuji, </a:t>
            </a:r>
            <a:r>
              <a:rPr lang="cs-CZ" sz="1700" dirty="0" err="1">
                <a:ea typeface="Yu Gothic UI Semibold" panose="020B0700000000000000" pitchFamily="34" charset="-128"/>
              </a:rPr>
              <a:t>Goout</a:t>
            </a:r>
            <a:r>
              <a:rPr lang="cs-CZ" sz="1700" dirty="0">
                <a:ea typeface="Yu Gothic UI Semibold" panose="020B0700000000000000" pitchFamily="34" charset="-128"/>
              </a:rPr>
              <a:t>, </a:t>
            </a:r>
            <a:r>
              <a:rPr lang="cs-CZ" sz="1700" dirty="0" err="1">
                <a:ea typeface="Yu Gothic UI Semibold" panose="020B0700000000000000" pitchFamily="34" charset="-128"/>
              </a:rPr>
              <a:t>Citybee</a:t>
            </a:r>
            <a:endParaRPr lang="cs-CZ" sz="1700" dirty="0">
              <a:ea typeface="Yu Gothic UI Semibold" panose="020B0700000000000000" pitchFamily="34" charset="-128"/>
            </a:endParaRPr>
          </a:p>
          <a:p>
            <a:pPr algn="just"/>
            <a:r>
              <a:rPr lang="cs-CZ" sz="1700" b="1" dirty="0">
                <a:ea typeface="Yu Gothic UI Semibold" panose="020B0700000000000000" pitchFamily="34" charset="-128"/>
              </a:rPr>
              <a:t>Reklamní </a:t>
            </a:r>
            <a:r>
              <a:rPr lang="cs-CZ" sz="1700" b="1">
                <a:ea typeface="Yu Gothic UI Semibold" panose="020B0700000000000000" pitchFamily="34" charset="-128"/>
              </a:rPr>
              <a:t>plochy </a:t>
            </a:r>
            <a:endParaRPr lang="en-US" sz="1700" dirty="0"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5623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trom, obloha, exteriér, dav&#10;&#10;Popis byl vytvořen automaticky">
            <a:extLst>
              <a:ext uri="{FF2B5EF4-FFF2-40B4-BE49-F238E27FC236}">
                <a16:creationId xmlns:a16="http://schemas.microsoft.com/office/drawing/2014/main" id="{33DAC927-8688-4F4A-B84C-4242631EC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t="9091" r="2266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4912D7-C70F-4174-BDDD-0025B3A4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153406" cy="1124712"/>
          </a:xfrm>
        </p:spPr>
        <p:txBody>
          <a:bodyPr anchor="b">
            <a:normAutofit/>
          </a:bodyPr>
          <a:lstStyle/>
          <a:p>
            <a:r>
              <a:rPr lang="cs-CZ" sz="2800" b="1"/>
              <a:t>ZÁMĚRY A CÍLE KAMPANĚ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2F8477-74C2-4C2A-9092-D63D8E669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049023" cy="3207258"/>
          </a:xfrm>
        </p:spPr>
        <p:txBody>
          <a:bodyPr anchor="t">
            <a:normAutofit/>
          </a:bodyPr>
          <a:lstStyle/>
          <a:p>
            <a:r>
              <a:rPr lang="cs-CZ" sz="1700" dirty="0">
                <a:ea typeface="+mn-lt"/>
                <a:cs typeface="+mn-lt"/>
              </a:rPr>
              <a:t>Zvýšit počet návštěvníků 18. ročníku festivalu Letní Letná o 5 % (cca 3 000 diváků)</a:t>
            </a:r>
            <a:endParaRPr lang="cs-CZ" sz="1700" dirty="0">
              <a:cs typeface="Calibri" panose="020F0502020204030204"/>
            </a:endParaRPr>
          </a:p>
          <a:p>
            <a:r>
              <a:rPr lang="cs-CZ" sz="1700" dirty="0">
                <a:ea typeface="+mn-lt"/>
                <a:cs typeface="+mn-lt"/>
              </a:rPr>
              <a:t> Navýšení počtu sledujících na sociální síti Instagram o polovinu (cca 1 250 sledujících)</a:t>
            </a:r>
            <a:endParaRPr lang="cs-CZ" dirty="0"/>
          </a:p>
          <a:p>
            <a:r>
              <a:rPr lang="cs-CZ" sz="1700" dirty="0">
                <a:ea typeface="+mn-lt"/>
                <a:cs typeface="+mn-lt"/>
              </a:rPr>
              <a:t>Rozšířit povědomí o novém cirkusu napříč veřejností </a:t>
            </a:r>
            <a:endParaRPr lang="cs-CZ" dirty="0"/>
          </a:p>
          <a:p>
            <a:endParaRPr lang="en-US" sz="1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4414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trom, exteriér, obloha, budova&#10;&#10;Popis byl vytvořen automaticky">
            <a:extLst>
              <a:ext uri="{FF2B5EF4-FFF2-40B4-BE49-F238E27FC236}">
                <a16:creationId xmlns:a16="http://schemas.microsoft.com/office/drawing/2014/main" id="{CA0D4A7B-FCDB-4942-BD7D-B25199245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t="9091" r="834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D9ADDE-EDB4-4D44-A55C-94E8776D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5153405" cy="1124712"/>
          </a:xfrm>
        </p:spPr>
        <p:txBody>
          <a:bodyPr anchor="b">
            <a:normAutofit/>
          </a:bodyPr>
          <a:lstStyle/>
          <a:p>
            <a:r>
              <a:rPr lang="cs-CZ" sz="2800" b="1"/>
              <a:t>CÍLOVÉ SKUPINY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DC8E21-1FED-49BD-9A0A-A83C30FB8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153406" cy="3207258"/>
          </a:xfrm>
        </p:spPr>
        <p:txBody>
          <a:bodyPr anchor="t">
            <a:normAutofit/>
          </a:bodyPr>
          <a:lstStyle/>
          <a:p>
            <a:r>
              <a:rPr lang="cs-CZ" sz="1700"/>
              <a:t>Praha a blízké okolí</a:t>
            </a:r>
          </a:p>
          <a:p>
            <a:r>
              <a:rPr lang="cs-CZ" sz="1700"/>
              <a:t>Střední, vyšší střední a vysokoškolské vzdělání</a:t>
            </a:r>
          </a:p>
          <a:p>
            <a:r>
              <a:rPr lang="cs-CZ" sz="1700"/>
              <a:t>Zájem o kulturu, společenský život a kvalitní formu zábavy</a:t>
            </a:r>
          </a:p>
          <a:p>
            <a:r>
              <a:rPr lang="cs-CZ" sz="1700"/>
              <a:t>Rodiny s dětmi od 4 do 15 let</a:t>
            </a:r>
          </a:p>
          <a:p>
            <a:r>
              <a:rPr lang="cs-CZ" sz="1700"/>
              <a:t>Mladí dospělí – studenti / pracující od 18 do 30 let</a:t>
            </a:r>
          </a:p>
          <a:p>
            <a:r>
              <a:rPr lang="cs-CZ" sz="1700"/>
              <a:t>Lidé ve středním produktivním věku od 45 do 60 let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788622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trom, exteriér&#10;&#10;Popis byl vytvořen automaticky">
            <a:extLst>
              <a:ext uri="{FF2B5EF4-FFF2-40B4-BE49-F238E27FC236}">
                <a16:creationId xmlns:a16="http://schemas.microsoft.com/office/drawing/2014/main" id="{C8D2E9FF-39DA-4DF1-9E5D-F2C850E84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9091" r="2044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05099D-DC33-443D-8CD1-9681BD37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134356" cy="1124712"/>
          </a:xfrm>
        </p:spPr>
        <p:txBody>
          <a:bodyPr anchor="b">
            <a:normAutofit/>
          </a:bodyPr>
          <a:lstStyle/>
          <a:p>
            <a:r>
              <a:rPr lang="cs-CZ" sz="2800" b="1" dirty="0"/>
              <a:t>NÁVRH A POJETÍ KAMPANĚ</a:t>
            </a:r>
            <a:endParaRPr lang="cs-CZ" sz="2800" b="1" dirty="0"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6F4196-44C0-4F7F-85DF-1BA9E97E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561479"/>
            <a:ext cx="6272135" cy="3948380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1700" b="1" dirty="0">
                <a:ea typeface="+mn-lt"/>
                <a:cs typeface="+mn-lt"/>
              </a:rPr>
              <a:t>Nová </a:t>
            </a:r>
            <a:r>
              <a:rPr lang="en-US" sz="1700" b="1" dirty="0" err="1">
                <a:ea typeface="+mn-lt"/>
                <a:cs typeface="+mn-lt"/>
              </a:rPr>
              <a:t>média</a:t>
            </a:r>
            <a:endParaRPr lang="en-US" sz="1700" dirty="0" err="1">
              <a:cs typeface="Calibri" panose="020F0502020204030204"/>
            </a:endParaRPr>
          </a:p>
          <a:p>
            <a:pPr lvl="1"/>
            <a:r>
              <a:rPr lang="en-US" sz="1700" dirty="0">
                <a:ea typeface="+mn-lt"/>
                <a:cs typeface="+mn-lt"/>
              </a:rPr>
              <a:t>Facebook </a:t>
            </a:r>
            <a:endParaRPr lang="en-US"/>
          </a:p>
          <a:p>
            <a:pPr lvl="2"/>
            <a:r>
              <a:rPr lang="en-US" sz="1700" dirty="0" err="1">
                <a:ea typeface="+mn-lt"/>
                <a:cs typeface="+mn-lt"/>
              </a:rPr>
              <a:t>Událost</a:t>
            </a:r>
            <a:endParaRPr lang="en-US" dirty="0" err="1"/>
          </a:p>
          <a:p>
            <a:pPr lvl="2"/>
            <a:r>
              <a:rPr lang="en-US" sz="1700" dirty="0" err="1">
                <a:ea typeface="+mn-lt"/>
                <a:cs typeface="+mn-lt"/>
              </a:rPr>
              <a:t>Placená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propagace</a:t>
            </a:r>
            <a:endParaRPr lang="en-US" dirty="0" err="1"/>
          </a:p>
          <a:p>
            <a:pPr lvl="2"/>
            <a:r>
              <a:rPr lang="en-US" sz="1700" dirty="0">
                <a:ea typeface="+mn-lt"/>
                <a:cs typeface="+mn-lt"/>
              </a:rPr>
              <a:t>7 </a:t>
            </a:r>
            <a:r>
              <a:rPr lang="en-US" sz="1700" dirty="0" err="1">
                <a:ea typeface="+mn-lt"/>
                <a:cs typeface="+mn-lt"/>
              </a:rPr>
              <a:t>příspěvků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týdně</a:t>
            </a:r>
            <a:r>
              <a:rPr lang="en-US" sz="1700" dirty="0">
                <a:ea typeface="+mn-lt"/>
                <a:cs typeface="+mn-lt"/>
              </a:rPr>
              <a:t> o </a:t>
            </a:r>
            <a:r>
              <a:rPr lang="en-US" sz="1700" dirty="0" err="1">
                <a:ea typeface="+mn-lt"/>
                <a:cs typeface="+mn-lt"/>
              </a:rPr>
              <a:t>novinkách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plánovaném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programu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možnostech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zakoupení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vstupenek</a:t>
            </a:r>
            <a:endParaRPr lang="en-US" dirty="0" err="1"/>
          </a:p>
          <a:p>
            <a:pPr lvl="1"/>
            <a:r>
              <a:rPr lang="en-US" sz="1700" dirty="0">
                <a:ea typeface="+mn-lt"/>
                <a:cs typeface="+mn-lt"/>
              </a:rPr>
              <a:t>Instagram</a:t>
            </a:r>
            <a:endParaRPr lang="en-US" dirty="0"/>
          </a:p>
          <a:p>
            <a:pPr lvl="2"/>
            <a:r>
              <a:rPr lang="en-US" sz="1700" dirty="0" err="1">
                <a:ea typeface="+mn-lt"/>
                <a:cs typeface="+mn-lt"/>
              </a:rPr>
              <a:t>Placená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propagace</a:t>
            </a:r>
            <a:endParaRPr lang="en-US" dirty="0" err="1"/>
          </a:p>
          <a:p>
            <a:pPr lvl="2"/>
            <a:r>
              <a:rPr lang="en-US" sz="1700" dirty="0">
                <a:ea typeface="+mn-lt"/>
                <a:cs typeface="+mn-lt"/>
              </a:rPr>
              <a:t>7 </a:t>
            </a:r>
            <a:r>
              <a:rPr lang="en-US" sz="1700" dirty="0" err="1">
                <a:ea typeface="+mn-lt"/>
                <a:cs typeface="+mn-lt"/>
              </a:rPr>
              <a:t>příspěvků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týdně</a:t>
            </a:r>
            <a:r>
              <a:rPr lang="en-US" sz="1700" dirty="0">
                <a:ea typeface="+mn-lt"/>
                <a:cs typeface="+mn-lt"/>
              </a:rPr>
              <a:t> o </a:t>
            </a:r>
            <a:r>
              <a:rPr lang="en-US" sz="1700" dirty="0" err="1">
                <a:ea typeface="+mn-lt"/>
                <a:cs typeface="+mn-lt"/>
              </a:rPr>
              <a:t>novinkách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či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účinkujících</a:t>
            </a:r>
            <a:r>
              <a:rPr lang="en-US" sz="1700" dirty="0">
                <a:ea typeface="+mn-lt"/>
                <a:cs typeface="+mn-lt"/>
              </a:rPr>
              <a:t> a </a:t>
            </a:r>
            <a:r>
              <a:rPr lang="en-US" sz="1700" dirty="0" err="1">
                <a:ea typeface="+mn-lt"/>
                <a:cs typeface="+mn-lt"/>
              </a:rPr>
              <a:t>jejich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představeních</a:t>
            </a:r>
            <a:endParaRPr lang="en-US" dirty="0" err="1"/>
          </a:p>
          <a:p>
            <a:pPr lvl="1"/>
            <a:r>
              <a:rPr lang="en-US" sz="1700" dirty="0">
                <a:ea typeface="+mn-lt"/>
                <a:cs typeface="+mn-lt"/>
              </a:rPr>
              <a:t>YouTube</a:t>
            </a:r>
            <a:endParaRPr lang="en-US" dirty="0"/>
          </a:p>
          <a:p>
            <a:pPr lvl="2"/>
            <a:r>
              <a:rPr lang="en-US" sz="1700" dirty="0" err="1">
                <a:ea typeface="+mn-lt"/>
                <a:cs typeface="+mn-lt"/>
              </a:rPr>
              <a:t>Aftermovie</a:t>
            </a:r>
            <a:endParaRPr lang="en-US" dirty="0" err="1"/>
          </a:p>
          <a:p>
            <a:pPr lvl="2"/>
            <a:r>
              <a:rPr lang="en-US" sz="1700" dirty="0" err="1">
                <a:ea typeface="+mn-lt"/>
                <a:cs typeface="+mn-lt"/>
              </a:rPr>
              <a:t>Rozhovory</a:t>
            </a:r>
            <a:r>
              <a:rPr lang="en-US" sz="1700" dirty="0">
                <a:ea typeface="+mn-lt"/>
                <a:cs typeface="+mn-lt"/>
              </a:rPr>
              <a:t> s </a:t>
            </a:r>
            <a:r>
              <a:rPr lang="en-US" sz="1700" dirty="0" err="1">
                <a:ea typeface="+mn-lt"/>
                <a:cs typeface="+mn-lt"/>
              </a:rPr>
              <a:t>účinkujícími</a:t>
            </a:r>
            <a:endParaRPr lang="en-US" dirty="0" err="1"/>
          </a:p>
          <a:p>
            <a:r>
              <a:rPr lang="en-US" sz="1700" b="1" dirty="0" err="1">
                <a:ea typeface="+mn-lt"/>
                <a:cs typeface="+mn-lt"/>
              </a:rPr>
              <a:t>Tradiční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média</a:t>
            </a:r>
            <a:endParaRPr lang="en-US" dirty="0" err="1"/>
          </a:p>
          <a:p>
            <a:pPr lvl="1"/>
            <a:r>
              <a:rPr lang="en-US" sz="1700" dirty="0" err="1">
                <a:ea typeface="+mn-lt"/>
                <a:cs typeface="+mn-lt"/>
              </a:rPr>
              <a:t>Rozhlas</a:t>
            </a:r>
            <a:endParaRPr lang="en-US" dirty="0" err="1"/>
          </a:p>
          <a:p>
            <a:pPr lvl="2"/>
            <a:r>
              <a:rPr lang="en-US" sz="1700" dirty="0" err="1">
                <a:ea typeface="+mn-lt"/>
                <a:cs typeface="+mn-lt"/>
              </a:rPr>
              <a:t>Rozhovory</a:t>
            </a:r>
            <a:r>
              <a:rPr lang="en-US" sz="1700" dirty="0">
                <a:ea typeface="+mn-lt"/>
                <a:cs typeface="+mn-lt"/>
              </a:rPr>
              <a:t> s </a:t>
            </a:r>
            <a:r>
              <a:rPr lang="en-US" sz="1700" dirty="0" err="1">
                <a:ea typeface="+mn-lt"/>
                <a:cs typeface="+mn-lt"/>
              </a:rPr>
              <a:t>pořadateli</a:t>
            </a:r>
            <a:endParaRPr lang="en-US" dirty="0" err="1"/>
          </a:p>
          <a:p>
            <a:pPr lvl="1"/>
            <a:r>
              <a:rPr lang="en-US" sz="1700" dirty="0" err="1">
                <a:ea typeface="+mn-lt"/>
                <a:cs typeface="+mn-lt"/>
              </a:rPr>
              <a:t>Tisk</a:t>
            </a:r>
            <a:endParaRPr lang="en-US" dirty="0" err="1"/>
          </a:p>
          <a:p>
            <a:pPr lvl="2"/>
            <a:r>
              <a:rPr lang="en-US" sz="1700" dirty="0" err="1">
                <a:ea typeface="+mn-lt"/>
                <a:cs typeface="+mn-lt"/>
              </a:rPr>
              <a:t>Tiskové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zprávy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informující</a:t>
            </a:r>
            <a:r>
              <a:rPr lang="en-US" sz="1700" dirty="0">
                <a:ea typeface="+mn-lt"/>
                <a:cs typeface="+mn-lt"/>
              </a:rPr>
              <a:t> o </a:t>
            </a:r>
            <a:r>
              <a:rPr lang="en-US" sz="1700" dirty="0" err="1">
                <a:ea typeface="+mn-lt"/>
                <a:cs typeface="+mn-lt"/>
              </a:rPr>
              <a:t>nadcházejícím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ročníku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131864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céna, fáze&#10;&#10;Popis se vygeneroval automaticky.">
            <a:extLst>
              <a:ext uri="{FF2B5EF4-FFF2-40B4-BE49-F238E27FC236}">
                <a16:creationId xmlns:a16="http://schemas.microsoft.com/office/drawing/2014/main" id="{C8D2E9FF-39DA-4DF1-9E5D-F2C850E84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26" r="8026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05099D-DC33-443D-8CD1-9681BD37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134356" cy="1124712"/>
          </a:xfrm>
        </p:spPr>
        <p:txBody>
          <a:bodyPr anchor="b">
            <a:normAutofit/>
          </a:bodyPr>
          <a:lstStyle/>
          <a:p>
            <a:r>
              <a:rPr lang="cs-CZ" sz="2800" b="1" dirty="0"/>
              <a:t>MODEL AIDA</a:t>
            </a:r>
            <a:endParaRPr lang="cs-CZ" sz="2800" b="1" dirty="0"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77D0F9DF-7A8B-404C-AD26-F692FA99D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039491"/>
              </p:ext>
            </p:extLst>
          </p:nvPr>
        </p:nvGraphicFramePr>
        <p:xfrm>
          <a:off x="463248" y="2732768"/>
          <a:ext cx="6572385" cy="330655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950246">
                  <a:extLst>
                    <a:ext uri="{9D8B030D-6E8A-4147-A177-3AD203B41FA5}">
                      <a16:colId xmlns:a16="http://schemas.microsoft.com/office/drawing/2014/main" val="1898056668"/>
                    </a:ext>
                  </a:extLst>
                </a:gridCol>
                <a:gridCol w="4622139">
                  <a:extLst>
                    <a:ext uri="{9D8B030D-6E8A-4147-A177-3AD203B41FA5}">
                      <a16:colId xmlns:a16="http://schemas.microsoft.com/office/drawing/2014/main" val="4164541157"/>
                    </a:ext>
                  </a:extLst>
                </a:gridCol>
              </a:tblGrid>
              <a:tr h="1106921">
                <a:tc>
                  <a:txBody>
                    <a:bodyPr/>
                    <a:lstStyle/>
                    <a:p>
                      <a:r>
                        <a:rPr lang="cs-CZ" b="1" dirty="0" err="1">
                          <a:effectLst/>
                        </a:rPr>
                        <a:t>Attention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effectLst/>
                        </a:rPr>
                        <a:t>Pozornost by měla být vyvolána pomocí příspěvků na sociálních sítích, placené propagace, rozhovorů v rozhlasových stanicích a článků v médiích.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402044"/>
                  </a:ext>
                </a:extLst>
              </a:tr>
              <a:tr h="825499">
                <a:tc>
                  <a:txBody>
                    <a:bodyPr/>
                    <a:lstStyle/>
                    <a:p>
                      <a:r>
                        <a:rPr lang="cs-CZ" dirty="0" err="1">
                          <a:effectLst/>
                        </a:rPr>
                        <a:t>Interest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Oslovení mají zájem vyplnit svůj volný čas, získat kulturní zážitek. Festival rovněž slouží jako zdroj zábavy.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0264408"/>
                  </a:ext>
                </a:extLst>
              </a:tr>
              <a:tr h="825499">
                <a:tc>
                  <a:txBody>
                    <a:bodyPr/>
                    <a:lstStyle/>
                    <a:p>
                      <a:r>
                        <a:rPr lang="cs-CZ" dirty="0" err="1">
                          <a:effectLst/>
                        </a:rPr>
                        <a:t>Desire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Přání zažít atmosféru festivalu a zhlédnout jedinečná </a:t>
                      </a:r>
                      <a:r>
                        <a:rPr lang="cs-CZ" dirty="0" err="1">
                          <a:effectLst/>
                        </a:rPr>
                        <a:t>novocirkusová</a:t>
                      </a:r>
                      <a:r>
                        <a:rPr lang="cs-CZ" dirty="0">
                          <a:effectLst/>
                        </a:rPr>
                        <a:t> představení.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9944330"/>
                  </a:ext>
                </a:extLst>
              </a:tr>
              <a:tr h="544078">
                <a:tc>
                  <a:txBody>
                    <a:bodyPr/>
                    <a:lstStyle/>
                    <a:p>
                      <a:r>
                        <a:rPr lang="cs-CZ" dirty="0" err="1">
                          <a:effectLst/>
                        </a:rPr>
                        <a:t>Action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Následuje koupě vstupenek na některé z nabízených představení.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6554603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DC28E045-C635-4891-A085-DF056B60AF87}"/>
              </a:ext>
            </a:extLst>
          </p:cNvPr>
          <p:cNvSpPr txBox="1"/>
          <p:nvPr/>
        </p:nvSpPr>
        <p:spPr>
          <a:xfrm>
            <a:off x="4349448" y="410754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106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exteriér, lidé, tmavé&#10;&#10;Popis byl vytvořen automaticky">
            <a:extLst>
              <a:ext uri="{FF2B5EF4-FFF2-40B4-BE49-F238E27FC236}">
                <a16:creationId xmlns:a16="http://schemas.microsoft.com/office/drawing/2014/main" id="{FAB4937D-7325-4228-9B39-EE542F4A8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9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FE36B5-EF96-4411-9785-57901B98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143880" cy="1124712"/>
          </a:xfrm>
        </p:spPr>
        <p:txBody>
          <a:bodyPr anchor="b">
            <a:normAutofit/>
          </a:bodyPr>
          <a:lstStyle/>
          <a:p>
            <a:r>
              <a:rPr lang="cs-CZ" sz="2800" b="1"/>
              <a:t>MEDIÁLNÍ PLÁN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321345D6-48AF-4AF7-AFF3-FFBB3C060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473" y="2718866"/>
            <a:ext cx="9463677" cy="3193324"/>
          </a:xfrm>
        </p:spPr>
      </p:pic>
    </p:spTree>
    <p:extLst>
      <p:ext uri="{BB962C8B-B14F-4D97-AF65-F5344CB8AC3E}">
        <p14:creationId xmlns:p14="http://schemas.microsoft.com/office/powerpoint/2010/main" val="3222690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doprava, kouř, raketa&#10;&#10;Popis byl vytvořen automaticky">
            <a:extLst>
              <a:ext uri="{FF2B5EF4-FFF2-40B4-BE49-F238E27FC236}">
                <a16:creationId xmlns:a16="http://schemas.microsoft.com/office/drawing/2014/main" id="{C1BC6769-4210-4CB3-A572-E5F1977D8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576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6B5F8B-5AD7-4245-B19C-D1564837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153406" cy="1124712"/>
          </a:xfrm>
        </p:spPr>
        <p:txBody>
          <a:bodyPr anchor="b">
            <a:normAutofit/>
          </a:bodyPr>
          <a:lstStyle/>
          <a:p>
            <a:r>
              <a:rPr lang="cs-CZ" sz="2800" b="1"/>
              <a:t>NÁVRHY DALŠÍCH ZPŮSOBŮ PROPAGACE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3B43DB-A948-45B6-810B-52C9E95E3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153407" cy="3207258"/>
          </a:xfrm>
        </p:spPr>
        <p:txBody>
          <a:bodyPr anchor="t">
            <a:normAutofit/>
          </a:bodyPr>
          <a:lstStyle/>
          <a:p>
            <a:r>
              <a:rPr lang="cs-CZ" sz="1700"/>
              <a:t>Rozšíření podcastu i o edukativní epizody</a:t>
            </a:r>
          </a:p>
          <a:p>
            <a:r>
              <a:rPr lang="cs-CZ" sz="1700"/>
              <a:t>Pozvánka prostřednictvím Českého rozhlasu</a:t>
            </a:r>
          </a:p>
          <a:p>
            <a:r>
              <a:rPr lang="cs-CZ" sz="1700"/>
              <a:t>Rozhovor na Českém rozhlasu </a:t>
            </a:r>
          </a:p>
          <a:p>
            <a:r>
              <a:rPr lang="cs-CZ" sz="1700"/>
              <a:t>Venkovní reklama a plakáty</a:t>
            </a:r>
          </a:p>
          <a:p>
            <a:r>
              <a:rPr lang="cs-CZ" sz="1700"/>
              <a:t>Soutěže na sociálních sítích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696339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kouř, tmavé&#10;&#10;Popis byl vytvořen automaticky">
            <a:extLst>
              <a:ext uri="{FF2B5EF4-FFF2-40B4-BE49-F238E27FC236}">
                <a16:creationId xmlns:a16="http://schemas.microsoft.com/office/drawing/2014/main" id="{8645EC18-F205-469D-8262-EE02C5C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9091" r="18639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E88E7B-C479-4F0F-A4DD-4B08E9C1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143880" cy="1124712"/>
          </a:xfrm>
        </p:spPr>
        <p:txBody>
          <a:bodyPr anchor="b">
            <a:normAutofit/>
          </a:bodyPr>
          <a:lstStyle/>
          <a:p>
            <a:r>
              <a:rPr lang="cs-CZ" sz="2800" b="1"/>
              <a:t>IDENTIFIKACE RIZIK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439641-42B3-48C3-A6E3-3217A01F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143881" cy="3207258"/>
          </a:xfrm>
        </p:spPr>
        <p:txBody>
          <a:bodyPr anchor="t">
            <a:normAutofit/>
          </a:bodyPr>
          <a:lstStyle/>
          <a:p>
            <a:r>
              <a:rPr lang="cs-CZ" sz="1700"/>
              <a:t>Zrušení festivalu z důvodu onemocnění Covid-19</a:t>
            </a:r>
          </a:p>
          <a:p>
            <a:r>
              <a:rPr lang="cs-CZ" sz="1700"/>
              <a:t>Omezení průběhu akce vládními opatřeními</a:t>
            </a:r>
          </a:p>
          <a:p>
            <a:r>
              <a:rPr lang="cs-CZ" sz="1700"/>
              <a:t>Nemožnost účasti souboru NoFit State Circus</a:t>
            </a:r>
          </a:p>
          <a:p>
            <a:r>
              <a:rPr lang="cs-CZ" sz="1700"/>
              <a:t>Špatná organizace festivalu</a:t>
            </a:r>
          </a:p>
          <a:p>
            <a:r>
              <a:rPr lang="cs-CZ" sz="1700"/>
              <a:t>Překročení rozpočtu</a:t>
            </a:r>
          </a:p>
          <a:p>
            <a:r>
              <a:rPr lang="cs-CZ" sz="1700"/>
              <a:t>Špatné počasí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611121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Širokoúhlá obrazovka</PresentationFormat>
  <Paragraphs>60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Prezentace aplikace PowerPoint</vt:lpstr>
      <vt:lpstr>DOSAVADNÍ FORMY KOMUNIKACE</vt:lpstr>
      <vt:lpstr>ZÁMĚRY A CÍLE KAMPANĚ</vt:lpstr>
      <vt:lpstr>CÍLOVÉ SKUPINY</vt:lpstr>
      <vt:lpstr>NÁVRH A POJETÍ KAMPANĚ</vt:lpstr>
      <vt:lpstr>MODEL AIDA</vt:lpstr>
      <vt:lpstr>MEDIÁLNÍ PLÁN</vt:lpstr>
      <vt:lpstr>NÁVRHY DALŠÍCH ZPŮSOBŮ PROPAGACE</vt:lpstr>
      <vt:lpstr>IDENTIFIKACE RIZIK</vt:lpstr>
      <vt:lpstr>SMART CÍLE</vt:lpstr>
      <vt:lpstr>ROZPOČET KAMPANĚ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Hrdá</dc:creator>
  <cp:lastModifiedBy>Petra Cermanová</cp:lastModifiedBy>
  <cp:revision>59</cp:revision>
  <dcterms:created xsi:type="dcterms:W3CDTF">2021-05-09T18:10:18Z</dcterms:created>
  <dcterms:modified xsi:type="dcterms:W3CDTF">2021-05-15T14:03:09Z</dcterms:modified>
</cp:coreProperties>
</file>