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9" r:id="rId4"/>
    <p:sldId id="258" r:id="rId5"/>
    <p:sldId id="259" r:id="rId6"/>
    <p:sldId id="257" r:id="rId7"/>
    <p:sldId id="261" r:id="rId8"/>
    <p:sldId id="268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EE076-3A6D-004C-9BB6-F98D8493B17F}" v="103" dt="2023-05-09T05:53:37.645"/>
    <p1510:client id="{FFEDA2B2-1488-7169-5EEC-B230912D4878}" v="297" dt="2023-05-14T17:28:45.103"/>
  </p1510:revLst>
</p1510:revInfo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9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80D43-9750-8744-94C6-87635B0504D9}" type="datetimeFigureOut">
              <a:rPr lang="cs-CZ" smtClean="0"/>
              <a:t>14.05.2023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B1846-2232-F245-A43A-924C9A8B4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703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onstantia" panose="02030602050306030303" pitchFamily="18" charset="0"/>
                <a:cs typeface="Mali" pitchFamily="2" charset="-34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275882" y="6229978"/>
            <a:ext cx="5603913" cy="49149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/>
              <a:t>Alžběta Košťálová, Kateřina Benešová, Klára Bohuslavová, Magdalena Vršková, Monika Fricová, Sophie Trpišovská, Viktória </a:t>
            </a:r>
            <a:r>
              <a:rPr lang="cs-CZ" err="1"/>
              <a:t>Nagajdová</a:t>
            </a:r>
            <a:r>
              <a:rPr lang="cs-CZ"/>
              <a:t>, Eliška Zimová, Lukáš </a:t>
            </a:r>
            <a:r>
              <a:rPr lang="cs-CZ" err="1"/>
              <a:t>Kricner</a:t>
            </a:r>
            <a:endParaRPr lang="cs-CZ"/>
          </a:p>
        </p:txBody>
      </p:sp>
      <p:pic>
        <p:nvPicPr>
          <p:cNvPr id="12" name="Picture 2" descr="Logo VŠE – Oddělení marketingu a Public Relations – Vysoká škola ekonomická  v Praze">
            <a:extLst>
              <a:ext uri="{FF2B5EF4-FFF2-40B4-BE49-F238E27FC236}">
                <a16:creationId xmlns:a16="http://schemas.microsoft.com/office/drawing/2014/main" id="{DD9A1211-C61D-4C33-A22C-6265638091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331" y="365125"/>
            <a:ext cx="866938" cy="57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87501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 descr="Logo VŠE – Oddělení marketingu a Public Relations – Vysoká škola ekonomická  v Praze">
            <a:extLst>
              <a:ext uri="{FF2B5EF4-FFF2-40B4-BE49-F238E27FC236}">
                <a16:creationId xmlns:a16="http://schemas.microsoft.com/office/drawing/2014/main" id="{4A7FDE09-6993-248A-C25B-0067570D7B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331" y="365125"/>
            <a:ext cx="866938" cy="57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Picture 2" descr="Logo VŠE – Oddělení marketingu a Public Relations – Vysoká škola ekonomická  v Praze">
            <a:extLst>
              <a:ext uri="{FF2B5EF4-FFF2-40B4-BE49-F238E27FC236}">
                <a16:creationId xmlns:a16="http://schemas.microsoft.com/office/drawing/2014/main" id="{88BFE825-B5DD-E7BD-D5E6-8D6FDC4122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331" y="365125"/>
            <a:ext cx="866938" cy="57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Picture 2" descr="Logo VŠE – Oddělení marketingu a Public Relations – Vysoká škola ekonomická  v Praze">
            <a:extLst>
              <a:ext uri="{FF2B5EF4-FFF2-40B4-BE49-F238E27FC236}">
                <a16:creationId xmlns:a16="http://schemas.microsoft.com/office/drawing/2014/main" id="{55A3D7D9-7CCE-AACB-C2CB-68E65C184D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331" y="365125"/>
            <a:ext cx="866938" cy="57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14.05.2023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2" descr="Logo VŠE – Oddělení marketingu a Public Relations – Vysoká škola ekonomická  v Praze">
            <a:extLst>
              <a:ext uri="{FF2B5EF4-FFF2-40B4-BE49-F238E27FC236}">
                <a16:creationId xmlns:a16="http://schemas.microsoft.com/office/drawing/2014/main" id="{7A164B66-5982-D3F0-C77C-D8469A9CB7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331" y="365125"/>
            <a:ext cx="866938" cy="57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6000">
              <a:schemeClr val="accent3">
                <a:lumMod val="40000"/>
                <a:lumOff val="60000"/>
              </a:schemeClr>
            </a:gs>
            <a:gs pos="66000">
              <a:schemeClr val="bg2">
                <a:lumMod val="5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14.05.2023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518A18EE-831F-5F23-0EBC-A591224908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nstantia" panose="0203060205030603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Arts sekáč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Mediální plán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7558F44-28C2-C415-DFFA-39C9898E4C58}"/>
              </a:ext>
            </a:extLst>
          </p:cNvPr>
          <p:cNvSpPr txBox="1"/>
          <p:nvPr/>
        </p:nvSpPr>
        <p:spPr>
          <a:xfrm>
            <a:off x="199697" y="6415793"/>
            <a:ext cx="1786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BBCC1C5-E270-371F-1A49-BA4CE9F9A1F0}"/>
              </a:ext>
            </a:extLst>
          </p:cNvPr>
          <p:cNvSpPr txBox="1"/>
          <p:nvPr/>
        </p:nvSpPr>
        <p:spPr>
          <a:xfrm>
            <a:off x="5444358" y="6169573"/>
            <a:ext cx="654794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>
                <a:latin typeface="Times New Roman" panose="02020603050405020304" pitchFamily="18" charset="0"/>
                <a:cs typeface="Times New Roman" panose="02020603050405020304" pitchFamily="18" charset="0"/>
              </a:rPr>
              <a:t>Alžběta Košťálová, Kateřina Benešová, Klára Bohuslavová, Magdalena Vršková, Monika Fricová, Sophie Trpišovská, Viktória </a:t>
            </a:r>
            <a:r>
              <a:rPr lang="cs-CZ" sz="140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Nagajdová</a:t>
            </a:r>
            <a:r>
              <a:rPr lang="cs-CZ" sz="1400">
                <a:latin typeface="Times New Roman" panose="02020603050405020304" pitchFamily="18" charset="0"/>
                <a:cs typeface="Times New Roman" panose="02020603050405020304" pitchFamily="18" charset="0"/>
              </a:rPr>
              <a:t>, Eliška Zimová, Lukáš </a:t>
            </a:r>
            <a:r>
              <a:rPr lang="cs-CZ" sz="140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Kricner</a:t>
            </a:r>
            <a:endParaRPr lang="cs-CZ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671D70-6A18-6499-7839-F71367987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Identifikace rizik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32611A-C633-3D77-B1F6-85CB0C42A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konkurence akce</a:t>
            </a:r>
          </a:p>
          <a:p>
            <a:r>
              <a:rPr lang="cs-CZ">
                <a:solidFill>
                  <a:schemeClr val="bg1"/>
                </a:solidFill>
              </a:rPr>
              <a:t>špatné </a:t>
            </a:r>
            <a:r>
              <a:rPr lang="cs-CZ" dirty="0">
                <a:solidFill>
                  <a:schemeClr val="bg1"/>
                </a:solidFill>
              </a:rPr>
              <a:t>načasování kampaně</a:t>
            </a:r>
          </a:p>
          <a:p>
            <a:r>
              <a:rPr lang="cs-CZ" dirty="0">
                <a:solidFill>
                  <a:schemeClr val="bg1"/>
                </a:solidFill>
              </a:rPr>
              <a:t>covid-19</a:t>
            </a:r>
          </a:p>
        </p:txBody>
      </p:sp>
    </p:spTree>
    <p:extLst>
      <p:ext uri="{BB962C8B-B14F-4D97-AF65-F5344CB8AC3E}">
        <p14:creationId xmlns:p14="http://schemas.microsoft.com/office/powerpoint/2010/main" val="3487145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671D70-6A18-6499-7839-F71367987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Rozpočet</a:t>
            </a:r>
          </a:p>
        </p:txBody>
      </p:sp>
      <p:pic>
        <p:nvPicPr>
          <p:cNvPr id="8" name="Obrázek 9" descr="Obsah obrázku stůl&#10;&#10;Popis se vygeneroval automaticky.">
            <a:extLst>
              <a:ext uri="{FF2B5EF4-FFF2-40B4-BE49-F238E27FC236}">
                <a16:creationId xmlns:a16="http://schemas.microsoft.com/office/drawing/2014/main" id="{8721732D-B201-9021-869A-96ECF2668F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9717" y="1825625"/>
            <a:ext cx="8832567" cy="4351338"/>
          </a:xfrm>
        </p:spPr>
      </p:pic>
    </p:spTree>
    <p:extLst>
      <p:ext uri="{BB962C8B-B14F-4D97-AF65-F5344CB8AC3E}">
        <p14:creationId xmlns:p14="http://schemas.microsoft.com/office/powerpoint/2010/main" val="2638694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48E91-7917-682E-45EC-586FE59B2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/>
              <a:t>Děkujeme za pozornost!</a:t>
            </a:r>
          </a:p>
        </p:txBody>
      </p:sp>
    </p:spTree>
    <p:extLst>
      <p:ext uri="{BB962C8B-B14F-4D97-AF65-F5344CB8AC3E}">
        <p14:creationId xmlns:p14="http://schemas.microsoft.com/office/powerpoint/2010/main" val="306763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671D70-6A18-6499-7839-F71367987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Dosavadní komunikace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32611A-C633-3D77-B1F6-85CB0C42A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sociální sítě Spolku studentů Arts managementu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Facebook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Instagram</a:t>
            </a:r>
          </a:p>
        </p:txBody>
      </p:sp>
    </p:spTree>
    <p:extLst>
      <p:ext uri="{BB962C8B-B14F-4D97-AF65-F5344CB8AC3E}">
        <p14:creationId xmlns:p14="http://schemas.microsoft.com/office/powerpoint/2010/main" val="232013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6C736-5E9E-0271-F087-E3E0A6445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Záměry a cíle plánované komunikační kampaně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CDEC91-B6ED-3558-CF19-4B56442E0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Poukázat na udržitelnost</a:t>
            </a:r>
          </a:p>
          <a:p>
            <a:r>
              <a:rPr lang="cs-CZ">
                <a:solidFill>
                  <a:schemeClr val="bg1"/>
                </a:solidFill>
              </a:rPr>
              <a:t>Dostat do povědomí spolek studentů Arts managementu</a:t>
            </a:r>
          </a:p>
          <a:p>
            <a:r>
              <a:rPr lang="cs-CZ">
                <a:solidFill>
                  <a:schemeClr val="bg1"/>
                </a:solidFill>
              </a:rPr>
              <a:t>Zbourat stereotypy ohledně nakupování oblečení</a:t>
            </a:r>
          </a:p>
          <a:p>
            <a:r>
              <a:rPr lang="cs-CZ">
                <a:solidFill>
                  <a:schemeClr val="bg1"/>
                </a:solidFill>
              </a:rPr>
              <a:t>Ukázat výhody nakupování z druhé ruky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Zajímavé a jedinečné kousky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Levnější než fast fashion</a:t>
            </a:r>
          </a:p>
          <a:p>
            <a:pPr lvl="1"/>
            <a:endParaRPr lang="cs-CZ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01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>
            <a:extLst>
              <a:ext uri="{FF2B5EF4-FFF2-40B4-BE49-F238E27FC236}">
                <a16:creationId xmlns:a16="http://schemas.microsoft.com/office/drawing/2014/main" id="{8CD6329B-6769-A83C-5492-769C1C6E6D22}"/>
              </a:ext>
            </a:extLst>
          </p:cNvPr>
          <p:cNvSpPr/>
          <p:nvPr/>
        </p:nvSpPr>
        <p:spPr>
          <a:xfrm>
            <a:off x="710597" y="1913566"/>
            <a:ext cx="5181599" cy="3165091"/>
          </a:xfrm>
          <a:prstGeom prst="roundRect">
            <a:avLst/>
          </a:prstGeom>
          <a:solidFill>
            <a:schemeClr val="tx1">
              <a:lumMod val="85000"/>
              <a:lumOff val="15000"/>
              <a:alpha val="24883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>
            <a:extLst>
              <a:ext uri="{FF2B5EF4-FFF2-40B4-BE49-F238E27FC236}">
                <a16:creationId xmlns:a16="http://schemas.microsoft.com/office/drawing/2014/main" id="{DED6DE49-1CEC-6956-67F8-08A0C92DF01D}"/>
              </a:ext>
            </a:extLst>
          </p:cNvPr>
          <p:cNvSpPr/>
          <p:nvPr/>
        </p:nvSpPr>
        <p:spPr>
          <a:xfrm>
            <a:off x="536576" y="2011746"/>
            <a:ext cx="5181599" cy="3165091"/>
          </a:xfrm>
          <a:prstGeom prst="roundRect">
            <a:avLst/>
          </a:prstGeom>
          <a:solidFill>
            <a:schemeClr val="tx1">
              <a:lumMod val="85000"/>
              <a:lumOff val="15000"/>
              <a:alpha val="24883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E671D70-6A18-6499-7839-F71367987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Cílové skupiny</a:t>
            </a:r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CF6FC732-5C5B-3A6A-76A4-0D4A8E8F2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92" y="1805861"/>
            <a:ext cx="5157787" cy="823912"/>
          </a:xfrm>
        </p:spPr>
        <p:txBody>
          <a:bodyPr>
            <a:normAutofit/>
          </a:bodyPr>
          <a:lstStyle/>
          <a:p>
            <a:r>
              <a:rPr lang="cs-CZ" sz="2800">
                <a:solidFill>
                  <a:schemeClr val="bg1"/>
                </a:solidFill>
              </a:rPr>
              <a:t>Návštěvníci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3B3C0A-DF9F-E7E5-26DC-6539074B5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9006" y="2727953"/>
            <a:ext cx="4930774" cy="36845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>
                <a:solidFill>
                  <a:schemeClr val="bg1"/>
                </a:solidFill>
              </a:rPr>
              <a:t>studenti, kteří rádi nakupují oblečení a doplňky z druhé ruky</a:t>
            </a:r>
          </a:p>
          <a:p>
            <a:pPr marL="457200" indent="-457200"/>
            <a:r>
              <a:rPr lang="cs-CZ" sz="2400">
                <a:solidFill>
                  <a:schemeClr val="bg1"/>
                </a:solidFill>
              </a:rPr>
              <a:t>zájemci o módu a udržitelnost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>
                <a:solidFill>
                  <a:schemeClr val="bg1"/>
                </a:solidFill>
              </a:rPr>
              <a:t>lidé s nižšími příjmy</a:t>
            </a:r>
          </a:p>
        </p:txBody>
      </p:sp>
      <p:sp>
        <p:nvSpPr>
          <p:cNvPr id="8" name="Zaoblený obdélník 7">
            <a:extLst>
              <a:ext uri="{FF2B5EF4-FFF2-40B4-BE49-F238E27FC236}">
                <a16:creationId xmlns:a16="http://schemas.microsoft.com/office/drawing/2014/main" id="{468516A2-6EC5-3C15-FDE3-4741C89FC4BC}"/>
              </a:ext>
            </a:extLst>
          </p:cNvPr>
          <p:cNvSpPr/>
          <p:nvPr/>
        </p:nvSpPr>
        <p:spPr>
          <a:xfrm>
            <a:off x="5998179" y="1913566"/>
            <a:ext cx="5181599" cy="3165091"/>
          </a:xfrm>
          <a:prstGeom prst="roundRect">
            <a:avLst/>
          </a:prstGeom>
          <a:solidFill>
            <a:schemeClr val="tx1">
              <a:lumMod val="85000"/>
              <a:lumOff val="15000"/>
              <a:alpha val="24883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>
            <a:extLst>
              <a:ext uri="{FF2B5EF4-FFF2-40B4-BE49-F238E27FC236}">
                <a16:creationId xmlns:a16="http://schemas.microsoft.com/office/drawing/2014/main" id="{FCCB4C2A-A4AC-30CA-826F-330460CD88ED}"/>
              </a:ext>
            </a:extLst>
          </p:cNvPr>
          <p:cNvSpPr/>
          <p:nvPr/>
        </p:nvSpPr>
        <p:spPr>
          <a:xfrm>
            <a:off x="6173802" y="2011746"/>
            <a:ext cx="5181599" cy="3165091"/>
          </a:xfrm>
          <a:prstGeom prst="round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1A5877B1-ED88-6B2E-72EE-C4C4F87150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73827" y="1805861"/>
            <a:ext cx="5183188" cy="823912"/>
          </a:xfrm>
        </p:spPr>
        <p:txBody>
          <a:bodyPr>
            <a:normAutofit/>
          </a:bodyPr>
          <a:lstStyle/>
          <a:p>
            <a:r>
              <a:rPr lang="cs-CZ" sz="2800"/>
              <a:t>Prodejci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A18CD07-6DC2-E1E1-5116-16F940FE9B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99806" y="2835658"/>
            <a:ext cx="5183188" cy="36845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/>
              <a:t>studenti, kteří se chtějí zbavit svého oblečení udržitelným způsobem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/>
              <a:t>chtějí si přivydělat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29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671D70-6A18-6499-7839-F71367987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Návrh pojetí kampaně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32611A-C633-3D77-B1F6-85CB0C42A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sociální sítě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Facebook, Instagram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fotky a videa z prvního ročníku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oslovení známých osobností, </a:t>
            </a:r>
            <a:r>
              <a:rPr lang="cs-CZ" err="1">
                <a:solidFill>
                  <a:schemeClr val="bg1"/>
                </a:solidFill>
              </a:rPr>
              <a:t>influencerů</a:t>
            </a:r>
            <a:endParaRPr lang="cs-CZ">
              <a:solidFill>
                <a:schemeClr val="bg1"/>
              </a:solidFill>
            </a:endParaRPr>
          </a:p>
          <a:p>
            <a:r>
              <a:rPr lang="cs-CZ">
                <a:solidFill>
                  <a:schemeClr val="bg1"/>
                </a:solidFill>
              </a:rPr>
              <a:t>plakáty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místa s největší koncentrací cílových skupin (knihovny, studovny, kavárny, školy)</a:t>
            </a:r>
          </a:p>
        </p:txBody>
      </p:sp>
    </p:spTree>
    <p:extLst>
      <p:ext uri="{BB962C8B-B14F-4D97-AF65-F5344CB8AC3E}">
        <p14:creationId xmlns:p14="http://schemas.microsoft.com/office/powerpoint/2010/main" val="64101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671D70-6A18-6499-7839-F71367987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Model AIDA</a:t>
            </a:r>
          </a:p>
        </p:txBody>
      </p:sp>
      <p:sp>
        <p:nvSpPr>
          <p:cNvPr id="4" name="Zaoblený obdélník 3">
            <a:extLst>
              <a:ext uri="{FF2B5EF4-FFF2-40B4-BE49-F238E27FC236}">
                <a16:creationId xmlns:a16="http://schemas.microsoft.com/office/drawing/2014/main" id="{6B5CC829-17B1-920C-C941-6870CAA1E364}"/>
              </a:ext>
            </a:extLst>
          </p:cNvPr>
          <p:cNvSpPr/>
          <p:nvPr/>
        </p:nvSpPr>
        <p:spPr>
          <a:xfrm>
            <a:off x="1217339" y="1512012"/>
            <a:ext cx="4178105" cy="2191995"/>
          </a:xfrm>
          <a:prstGeom prst="roundRect">
            <a:avLst/>
          </a:prstGeom>
          <a:solidFill>
            <a:schemeClr val="tx1">
              <a:lumMod val="85000"/>
              <a:lumOff val="15000"/>
              <a:alpha val="24883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>
            <a:extLst>
              <a:ext uri="{FF2B5EF4-FFF2-40B4-BE49-F238E27FC236}">
                <a16:creationId xmlns:a16="http://schemas.microsoft.com/office/drawing/2014/main" id="{69908681-6C4C-0376-1A6C-1D139F7D79FE}"/>
              </a:ext>
            </a:extLst>
          </p:cNvPr>
          <p:cNvSpPr/>
          <p:nvPr/>
        </p:nvSpPr>
        <p:spPr>
          <a:xfrm>
            <a:off x="6611813" y="4097590"/>
            <a:ext cx="4178105" cy="2191995"/>
          </a:xfrm>
          <a:prstGeom prst="roundRect">
            <a:avLst/>
          </a:prstGeom>
          <a:solidFill>
            <a:schemeClr val="tx1">
              <a:lumMod val="85000"/>
              <a:lumOff val="15000"/>
              <a:alpha val="24883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extLst>
              <a:ext uri="{FF2B5EF4-FFF2-40B4-BE49-F238E27FC236}">
                <a16:creationId xmlns:a16="http://schemas.microsoft.com/office/drawing/2014/main" id="{4A558264-7F07-F996-CFC1-757B78399DAF}"/>
              </a:ext>
            </a:extLst>
          </p:cNvPr>
          <p:cNvSpPr/>
          <p:nvPr/>
        </p:nvSpPr>
        <p:spPr>
          <a:xfrm>
            <a:off x="1369737" y="4059696"/>
            <a:ext cx="4178105" cy="2191995"/>
          </a:xfrm>
          <a:prstGeom prst="roundRect">
            <a:avLst/>
          </a:prstGeom>
          <a:solidFill>
            <a:schemeClr val="tx1">
              <a:lumMod val="85000"/>
              <a:lumOff val="15000"/>
              <a:alpha val="24883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>
            <a:extLst>
              <a:ext uri="{FF2B5EF4-FFF2-40B4-BE49-F238E27FC236}">
                <a16:creationId xmlns:a16="http://schemas.microsoft.com/office/drawing/2014/main" id="{6F4EC1CE-DC04-3CA6-9CD9-A3A76BABA909}"/>
              </a:ext>
            </a:extLst>
          </p:cNvPr>
          <p:cNvSpPr/>
          <p:nvPr/>
        </p:nvSpPr>
        <p:spPr>
          <a:xfrm>
            <a:off x="1369739" y="1664412"/>
            <a:ext cx="4178105" cy="2191995"/>
          </a:xfrm>
          <a:prstGeom prst="roundRect">
            <a:avLst/>
          </a:prstGeom>
          <a:solidFill>
            <a:schemeClr val="tx1">
              <a:lumMod val="85000"/>
              <a:lumOff val="15000"/>
              <a:alpha val="24883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>
            <a:extLst>
              <a:ext uri="{FF2B5EF4-FFF2-40B4-BE49-F238E27FC236}">
                <a16:creationId xmlns:a16="http://schemas.microsoft.com/office/drawing/2014/main" id="{DEF3E4C3-DC8A-02DE-FC10-C39D4627098F}"/>
              </a:ext>
            </a:extLst>
          </p:cNvPr>
          <p:cNvSpPr/>
          <p:nvPr/>
        </p:nvSpPr>
        <p:spPr>
          <a:xfrm>
            <a:off x="6611814" y="1664412"/>
            <a:ext cx="4178105" cy="2191995"/>
          </a:xfrm>
          <a:prstGeom prst="roundRect">
            <a:avLst/>
          </a:prstGeom>
          <a:solidFill>
            <a:schemeClr val="tx1">
              <a:lumMod val="85000"/>
              <a:lumOff val="15000"/>
              <a:alpha val="24883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 15">
            <a:extLst>
              <a:ext uri="{FF2B5EF4-FFF2-40B4-BE49-F238E27FC236}">
                <a16:creationId xmlns:a16="http://schemas.microsoft.com/office/drawing/2014/main" id="{B08569DA-BF9E-1691-6620-EB8A3A95AF4E}"/>
              </a:ext>
            </a:extLst>
          </p:cNvPr>
          <p:cNvSpPr/>
          <p:nvPr/>
        </p:nvSpPr>
        <p:spPr>
          <a:xfrm>
            <a:off x="6796558" y="4246492"/>
            <a:ext cx="4178105" cy="2191995"/>
          </a:xfrm>
          <a:prstGeom prst="roundRect">
            <a:avLst/>
          </a:prstGeom>
          <a:solidFill>
            <a:schemeClr val="tx1">
              <a:lumMod val="85000"/>
              <a:lumOff val="15000"/>
              <a:alpha val="24883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>
            <a:extLst>
              <a:ext uri="{FF2B5EF4-FFF2-40B4-BE49-F238E27FC236}">
                <a16:creationId xmlns:a16="http://schemas.microsoft.com/office/drawing/2014/main" id="{A4C54DAC-9C81-59E8-B878-BF644A4C6459}"/>
              </a:ext>
            </a:extLst>
          </p:cNvPr>
          <p:cNvSpPr/>
          <p:nvPr/>
        </p:nvSpPr>
        <p:spPr>
          <a:xfrm>
            <a:off x="6796558" y="1512011"/>
            <a:ext cx="4178105" cy="2191995"/>
          </a:xfrm>
          <a:prstGeom prst="round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>
            <a:extLst>
              <a:ext uri="{FF2B5EF4-FFF2-40B4-BE49-F238E27FC236}">
                <a16:creationId xmlns:a16="http://schemas.microsoft.com/office/drawing/2014/main" id="{F0E9A304-00AC-A54B-F276-B3CAB12855F5}"/>
              </a:ext>
            </a:extLst>
          </p:cNvPr>
          <p:cNvSpPr/>
          <p:nvPr/>
        </p:nvSpPr>
        <p:spPr>
          <a:xfrm>
            <a:off x="1194963" y="4246491"/>
            <a:ext cx="4178105" cy="2191995"/>
          </a:xfrm>
          <a:prstGeom prst="round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3B312111-0310-9124-47DB-7714DF3EB1B9}"/>
              </a:ext>
            </a:extLst>
          </p:cNvPr>
          <p:cNvSpPr txBox="1"/>
          <p:nvPr/>
        </p:nvSpPr>
        <p:spPr>
          <a:xfrm>
            <a:off x="1603144" y="1771022"/>
            <a:ext cx="3673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cs-CZ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(pozornost)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Facebook, Instagram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poutavá grafika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ankety, otázky, kvízy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rady, tipy a novinky ze světa módy a udržitelnosti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FA20167-39EA-3C6F-E020-E4FFB2A5F982}"/>
              </a:ext>
            </a:extLst>
          </p:cNvPr>
          <p:cNvSpPr txBox="1"/>
          <p:nvPr/>
        </p:nvSpPr>
        <p:spPr>
          <a:xfrm>
            <a:off x="7063846" y="4326825"/>
            <a:ext cx="35169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cs-CZ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(akce)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den akce: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 návody, průvodce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sdílení zajímavých kousků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upozornění na exkluzivní prodejce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188038B7-9A43-611B-D696-69DE2EF6969C}"/>
              </a:ext>
            </a:extLst>
          </p:cNvPr>
          <p:cNvSpPr txBox="1"/>
          <p:nvPr/>
        </p:nvSpPr>
        <p:spPr>
          <a:xfrm>
            <a:off x="1611231" y="4326825"/>
            <a:ext cx="36951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 (zájem)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fotky a videa z prvního ročníku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pozvánka na letošní ročník – video / fotokoláž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akci (nízké ceny, možnost prodeje vlastních kousků)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74799748-09FC-B85E-4A96-6241AA860AC7}"/>
              </a:ext>
            </a:extLst>
          </p:cNvPr>
          <p:cNvSpPr txBox="1"/>
          <p:nvPr/>
        </p:nvSpPr>
        <p:spPr>
          <a:xfrm>
            <a:off x="7002360" y="1771509"/>
            <a:ext cx="35169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Desire</a:t>
            </a:r>
            <a:r>
              <a:rPr lang="cs-CZ" b="1">
                <a:latin typeface="Times New Roman" panose="02020603050405020304" pitchFamily="18" charset="0"/>
                <a:cs typeface="Times New Roman" panose="02020603050405020304" pitchFamily="18" charset="0"/>
              </a:rPr>
              <a:t> (touha)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konkurenční výhoda: originální, módní kousky udržitelně</a:t>
            </a:r>
          </a:p>
        </p:txBody>
      </p:sp>
    </p:spTree>
    <p:extLst>
      <p:ext uri="{BB962C8B-B14F-4D97-AF65-F5344CB8AC3E}">
        <p14:creationId xmlns:p14="http://schemas.microsoft.com/office/powerpoint/2010/main" val="253082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>
            <a:extLst>
              <a:ext uri="{FF2B5EF4-FFF2-40B4-BE49-F238E27FC236}">
                <a16:creationId xmlns:a16="http://schemas.microsoft.com/office/drawing/2014/main" id="{E89EBC5A-E330-30D7-C1CE-3F0FABBFD0F7}"/>
              </a:ext>
            </a:extLst>
          </p:cNvPr>
          <p:cNvSpPr/>
          <p:nvPr/>
        </p:nvSpPr>
        <p:spPr>
          <a:xfrm>
            <a:off x="685800" y="1490989"/>
            <a:ext cx="2829910" cy="2671105"/>
          </a:xfrm>
          <a:prstGeom prst="roundRect">
            <a:avLst/>
          </a:prstGeom>
          <a:solidFill>
            <a:schemeClr val="tx1">
              <a:lumMod val="85000"/>
              <a:lumOff val="15000"/>
              <a:alpha val="24883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>
                <a:effectLst/>
              </a:rPr>
              <a:t> </a:t>
            </a:r>
            <a:endParaRPr lang="cs-CZ"/>
          </a:p>
        </p:txBody>
      </p:sp>
      <p:sp>
        <p:nvSpPr>
          <p:cNvPr id="13" name="Zaoblený obdélník 12">
            <a:extLst>
              <a:ext uri="{FF2B5EF4-FFF2-40B4-BE49-F238E27FC236}">
                <a16:creationId xmlns:a16="http://schemas.microsoft.com/office/drawing/2014/main" id="{1B462050-B5BF-E0BE-B39E-E264EFC5A238}"/>
              </a:ext>
            </a:extLst>
          </p:cNvPr>
          <p:cNvSpPr/>
          <p:nvPr/>
        </p:nvSpPr>
        <p:spPr>
          <a:xfrm>
            <a:off x="533399" y="1356244"/>
            <a:ext cx="2829910" cy="2671105"/>
          </a:xfrm>
          <a:prstGeom prst="round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E671D70-6A18-6499-7839-F71367987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SMART</a:t>
            </a:r>
          </a:p>
        </p:txBody>
      </p:sp>
      <p:sp>
        <p:nvSpPr>
          <p:cNvPr id="9" name="Zaoblený obdélník 8">
            <a:extLst>
              <a:ext uri="{FF2B5EF4-FFF2-40B4-BE49-F238E27FC236}">
                <a16:creationId xmlns:a16="http://schemas.microsoft.com/office/drawing/2014/main" id="{0EC4443B-DCC1-32C3-C804-FD1ABAD39448}"/>
              </a:ext>
            </a:extLst>
          </p:cNvPr>
          <p:cNvSpPr/>
          <p:nvPr/>
        </p:nvSpPr>
        <p:spPr>
          <a:xfrm>
            <a:off x="8523889" y="1490990"/>
            <a:ext cx="2829910" cy="2671105"/>
          </a:xfrm>
          <a:prstGeom prst="roundRect">
            <a:avLst/>
          </a:prstGeom>
          <a:solidFill>
            <a:schemeClr val="tx1">
              <a:lumMod val="85000"/>
              <a:lumOff val="15000"/>
              <a:alpha val="24883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>
            <a:extLst>
              <a:ext uri="{FF2B5EF4-FFF2-40B4-BE49-F238E27FC236}">
                <a16:creationId xmlns:a16="http://schemas.microsoft.com/office/drawing/2014/main" id="{43D67833-71AC-C0EC-A130-C3D1C108C087}"/>
              </a:ext>
            </a:extLst>
          </p:cNvPr>
          <p:cNvSpPr/>
          <p:nvPr/>
        </p:nvSpPr>
        <p:spPr>
          <a:xfrm>
            <a:off x="4681045" y="1490989"/>
            <a:ext cx="2829910" cy="2671105"/>
          </a:xfrm>
          <a:prstGeom prst="roundRect">
            <a:avLst/>
          </a:prstGeom>
          <a:solidFill>
            <a:schemeClr val="tx1">
              <a:lumMod val="85000"/>
              <a:lumOff val="15000"/>
              <a:alpha val="24883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>
            <a:extLst>
              <a:ext uri="{FF2B5EF4-FFF2-40B4-BE49-F238E27FC236}">
                <a16:creationId xmlns:a16="http://schemas.microsoft.com/office/drawing/2014/main" id="{056E4717-4EE1-8F3F-52E0-93A42E92EECD}"/>
              </a:ext>
            </a:extLst>
          </p:cNvPr>
          <p:cNvSpPr/>
          <p:nvPr/>
        </p:nvSpPr>
        <p:spPr>
          <a:xfrm>
            <a:off x="2759623" y="3692909"/>
            <a:ext cx="2829910" cy="2671105"/>
          </a:xfrm>
          <a:prstGeom prst="roundRect">
            <a:avLst/>
          </a:prstGeom>
          <a:solidFill>
            <a:schemeClr val="tx1">
              <a:lumMod val="85000"/>
              <a:lumOff val="15000"/>
              <a:alpha val="24883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>
            <a:extLst>
              <a:ext uri="{FF2B5EF4-FFF2-40B4-BE49-F238E27FC236}">
                <a16:creationId xmlns:a16="http://schemas.microsoft.com/office/drawing/2014/main" id="{03582DD3-9533-5773-B4DA-EA31CE429270}"/>
              </a:ext>
            </a:extLst>
          </p:cNvPr>
          <p:cNvSpPr/>
          <p:nvPr/>
        </p:nvSpPr>
        <p:spPr>
          <a:xfrm>
            <a:off x="6602467" y="3692909"/>
            <a:ext cx="2829910" cy="2671105"/>
          </a:xfrm>
          <a:prstGeom prst="roundRect">
            <a:avLst/>
          </a:prstGeom>
          <a:solidFill>
            <a:schemeClr val="tx1">
              <a:lumMod val="85000"/>
              <a:lumOff val="15000"/>
              <a:alpha val="24883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>
            <a:extLst>
              <a:ext uri="{FF2B5EF4-FFF2-40B4-BE49-F238E27FC236}">
                <a16:creationId xmlns:a16="http://schemas.microsoft.com/office/drawing/2014/main" id="{D3B47E26-2C5F-3BAC-7413-9446DA02888E}"/>
              </a:ext>
            </a:extLst>
          </p:cNvPr>
          <p:cNvSpPr/>
          <p:nvPr/>
        </p:nvSpPr>
        <p:spPr>
          <a:xfrm>
            <a:off x="2607222" y="3817660"/>
            <a:ext cx="2829910" cy="2671105"/>
          </a:xfrm>
          <a:prstGeom prst="roundRect">
            <a:avLst/>
          </a:prstGeom>
          <a:solidFill>
            <a:schemeClr val="tx1">
              <a:lumMod val="85000"/>
              <a:lumOff val="15000"/>
              <a:alpha val="24883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>
                <a:effectLst/>
              </a:rPr>
              <a:t> </a:t>
            </a:r>
            <a:endParaRPr lang="cs-CZ"/>
          </a:p>
        </p:txBody>
      </p:sp>
      <p:sp>
        <p:nvSpPr>
          <p:cNvPr id="15" name="Zaoblený obdélník 14">
            <a:extLst>
              <a:ext uri="{FF2B5EF4-FFF2-40B4-BE49-F238E27FC236}">
                <a16:creationId xmlns:a16="http://schemas.microsoft.com/office/drawing/2014/main" id="{98E08641-619F-4C88-53D5-31557E953F41}"/>
              </a:ext>
            </a:extLst>
          </p:cNvPr>
          <p:cNvSpPr/>
          <p:nvPr/>
        </p:nvSpPr>
        <p:spPr>
          <a:xfrm>
            <a:off x="6754868" y="3817661"/>
            <a:ext cx="2829910" cy="2671105"/>
          </a:xfrm>
          <a:prstGeom prst="roundRect">
            <a:avLst/>
          </a:prstGeom>
          <a:solidFill>
            <a:schemeClr val="tx1">
              <a:lumMod val="85000"/>
              <a:lumOff val="15000"/>
              <a:alpha val="24883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 15">
            <a:extLst>
              <a:ext uri="{FF2B5EF4-FFF2-40B4-BE49-F238E27FC236}">
                <a16:creationId xmlns:a16="http://schemas.microsoft.com/office/drawing/2014/main" id="{A9F83FE1-2A1A-1DA9-C30C-67EBD9E98792}"/>
              </a:ext>
            </a:extLst>
          </p:cNvPr>
          <p:cNvSpPr/>
          <p:nvPr/>
        </p:nvSpPr>
        <p:spPr>
          <a:xfrm>
            <a:off x="8676290" y="1356245"/>
            <a:ext cx="2829910" cy="2671105"/>
          </a:xfrm>
          <a:prstGeom prst="round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>
            <a:extLst>
              <a:ext uri="{FF2B5EF4-FFF2-40B4-BE49-F238E27FC236}">
                <a16:creationId xmlns:a16="http://schemas.microsoft.com/office/drawing/2014/main" id="{F031C9CC-2B7D-A28B-73C7-CC2EBD13BC48}"/>
              </a:ext>
            </a:extLst>
          </p:cNvPr>
          <p:cNvSpPr/>
          <p:nvPr/>
        </p:nvSpPr>
        <p:spPr>
          <a:xfrm>
            <a:off x="4681044" y="1366237"/>
            <a:ext cx="2829910" cy="2671105"/>
          </a:xfrm>
          <a:prstGeom prst="round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800" b="1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Achievable</a:t>
            </a:r>
            <a:r>
              <a:rPr lang="cs-CZ" sz="1800" b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(dosažitelný)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unikátnost akce</a:t>
            </a:r>
            <a:r>
              <a:rPr lang="cs-CZ">
                <a:solidFill>
                  <a:schemeClr val="tx1"/>
                </a:solidFill>
                <a:effectLst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C352743B-3684-9D42-EFC5-0069A9F97976}"/>
              </a:ext>
            </a:extLst>
          </p:cNvPr>
          <p:cNvSpPr txBox="1"/>
          <p:nvPr/>
        </p:nvSpPr>
        <p:spPr>
          <a:xfrm>
            <a:off x="6885917" y="4637922"/>
            <a:ext cx="2546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Realistic</a:t>
            </a:r>
            <a:r>
              <a:rPr lang="cs-CZ" sz="18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(realistický)</a:t>
            </a:r>
            <a:endParaRPr lang="cs-CZ" b="1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přilákání přes sociální sítě</a:t>
            </a:r>
            <a:endParaRPr lang="cs-CZ">
              <a:solidFill>
                <a:schemeClr val="bg1"/>
              </a:solidFill>
              <a:effectLst/>
            </a:endParaRP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0A8C0C54-571C-B407-2B3C-220F6B4A44BE}"/>
              </a:ext>
            </a:extLst>
          </p:cNvPr>
          <p:cNvSpPr txBox="1"/>
          <p:nvPr/>
        </p:nvSpPr>
        <p:spPr>
          <a:xfrm>
            <a:off x="2920314" y="4659633"/>
            <a:ext cx="2546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Measurable</a:t>
            </a:r>
            <a:r>
              <a:rPr lang="cs-CZ" sz="1800" b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(měřitelný)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počet návštěvníků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FA822E38-2362-F740-5F3F-8FFE65BFD817}"/>
              </a:ext>
            </a:extLst>
          </p:cNvPr>
          <p:cNvSpPr txBox="1"/>
          <p:nvPr/>
        </p:nvSpPr>
        <p:spPr>
          <a:xfrm>
            <a:off x="8845838" y="2203508"/>
            <a:ext cx="2546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cs-CZ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ime – </a:t>
            </a:r>
            <a:r>
              <a:rPr lang="cs-CZ" sz="1800" b="1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</a:t>
            </a:r>
            <a:r>
              <a:rPr lang="cs-CZ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(časově specifický)</a:t>
            </a:r>
            <a:endParaRPr lang="cs-CZ" sz="1800" b="1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6 týdnů před konáním akce</a:t>
            </a:r>
            <a:endParaRPr lang="cs-CZ">
              <a:effectLst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5CEB669-A115-8583-34BE-DE6FAC57B54D}"/>
              </a:ext>
            </a:extLst>
          </p:cNvPr>
          <p:cNvSpPr txBox="1"/>
          <p:nvPr/>
        </p:nvSpPr>
        <p:spPr>
          <a:xfrm>
            <a:off x="827525" y="2203508"/>
            <a:ext cx="2546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Specific</a:t>
            </a:r>
            <a:r>
              <a:rPr lang="cs-CZ" sz="1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(konkrétní)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zvýšení návštěvnosti alespoň o 10 %</a:t>
            </a:r>
          </a:p>
        </p:txBody>
      </p:sp>
    </p:spTree>
    <p:extLst>
      <p:ext uri="{BB962C8B-B14F-4D97-AF65-F5344CB8AC3E}">
        <p14:creationId xmlns:p14="http://schemas.microsoft.com/office/powerpoint/2010/main" val="4111571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671D70-6A18-6499-7839-F71367987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Mediální plán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FD5B3EC3-C31C-3206-2AFB-2DD6D699E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29789"/>
              </p:ext>
            </p:extLst>
          </p:nvPr>
        </p:nvGraphicFramePr>
        <p:xfrm>
          <a:off x="1695407" y="1675227"/>
          <a:ext cx="8801189" cy="4729427"/>
        </p:xfrm>
        <a:graphic>
          <a:graphicData uri="http://schemas.openxmlformats.org/drawingml/2006/table">
            <a:tbl>
              <a:tblPr firstRow="1" firstCol="1" bandRow="1"/>
              <a:tblGrid>
                <a:gridCol w="928010">
                  <a:extLst>
                    <a:ext uri="{9D8B030D-6E8A-4147-A177-3AD203B41FA5}">
                      <a16:colId xmlns:a16="http://schemas.microsoft.com/office/drawing/2014/main" val="2656032035"/>
                    </a:ext>
                  </a:extLst>
                </a:gridCol>
                <a:gridCol w="1665790">
                  <a:extLst>
                    <a:ext uri="{9D8B030D-6E8A-4147-A177-3AD203B41FA5}">
                      <a16:colId xmlns:a16="http://schemas.microsoft.com/office/drawing/2014/main" val="2194156528"/>
                    </a:ext>
                  </a:extLst>
                </a:gridCol>
                <a:gridCol w="999002">
                  <a:extLst>
                    <a:ext uri="{9D8B030D-6E8A-4147-A177-3AD203B41FA5}">
                      <a16:colId xmlns:a16="http://schemas.microsoft.com/office/drawing/2014/main" val="69672088"/>
                    </a:ext>
                  </a:extLst>
                </a:gridCol>
                <a:gridCol w="939777">
                  <a:extLst>
                    <a:ext uri="{9D8B030D-6E8A-4147-A177-3AD203B41FA5}">
                      <a16:colId xmlns:a16="http://schemas.microsoft.com/office/drawing/2014/main" val="1574688146"/>
                    </a:ext>
                  </a:extLst>
                </a:gridCol>
                <a:gridCol w="414192">
                  <a:extLst>
                    <a:ext uri="{9D8B030D-6E8A-4147-A177-3AD203B41FA5}">
                      <a16:colId xmlns:a16="http://schemas.microsoft.com/office/drawing/2014/main" val="1702939606"/>
                    </a:ext>
                  </a:extLst>
                </a:gridCol>
                <a:gridCol w="414192">
                  <a:extLst>
                    <a:ext uri="{9D8B030D-6E8A-4147-A177-3AD203B41FA5}">
                      <a16:colId xmlns:a16="http://schemas.microsoft.com/office/drawing/2014/main" val="3387498042"/>
                    </a:ext>
                  </a:extLst>
                </a:gridCol>
                <a:gridCol w="500482">
                  <a:extLst>
                    <a:ext uri="{9D8B030D-6E8A-4147-A177-3AD203B41FA5}">
                      <a16:colId xmlns:a16="http://schemas.microsoft.com/office/drawing/2014/main" val="1588289240"/>
                    </a:ext>
                  </a:extLst>
                </a:gridCol>
                <a:gridCol w="500482">
                  <a:extLst>
                    <a:ext uri="{9D8B030D-6E8A-4147-A177-3AD203B41FA5}">
                      <a16:colId xmlns:a16="http://schemas.microsoft.com/office/drawing/2014/main" val="1091143140"/>
                    </a:ext>
                  </a:extLst>
                </a:gridCol>
                <a:gridCol w="500482">
                  <a:extLst>
                    <a:ext uri="{9D8B030D-6E8A-4147-A177-3AD203B41FA5}">
                      <a16:colId xmlns:a16="http://schemas.microsoft.com/office/drawing/2014/main" val="1217909182"/>
                    </a:ext>
                  </a:extLst>
                </a:gridCol>
                <a:gridCol w="969586">
                  <a:extLst>
                    <a:ext uri="{9D8B030D-6E8A-4147-A177-3AD203B41FA5}">
                      <a16:colId xmlns:a16="http://schemas.microsoft.com/office/drawing/2014/main" val="3798383209"/>
                    </a:ext>
                  </a:extLst>
                </a:gridCol>
                <a:gridCol w="969194">
                  <a:extLst>
                    <a:ext uri="{9D8B030D-6E8A-4147-A177-3AD203B41FA5}">
                      <a16:colId xmlns:a16="http://schemas.microsoft.com/office/drawing/2014/main" val="1320461569"/>
                    </a:ext>
                  </a:extLst>
                </a:gridCol>
              </a:tblGrid>
              <a:tr h="411368">
                <a:tc gridSpan="11"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Mediální plán - </a:t>
                      </a:r>
                      <a:r>
                        <a:rPr lang="cs-CZ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Arts</a:t>
                      </a: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 Sekáč</a:t>
                      </a:r>
                      <a:endParaRPr lang="cs-CZ" sz="2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2961" marR="112961" marT="56481" marB="56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999432"/>
                  </a:ext>
                </a:extLst>
              </a:tr>
              <a:tr h="595637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Média </a:t>
                      </a:r>
                      <a:endParaRPr lang="cs-CZ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961" marR="112961" marT="56481" marB="56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Forma propagace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2961" marR="112961" marT="56481" marB="56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Cena za 1 inzerát (Kč)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2961" marR="112961" marT="56481" marB="56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Únor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2961" marR="112961" marT="56481" marB="56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Březen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2961" marR="112961" marT="56481" marB="56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Počet inzerátů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2961" marR="112961" marT="56481" marB="56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Cena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2961" marR="112961" marT="56481" marB="56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079851"/>
                  </a:ext>
                </a:extLst>
              </a:tr>
              <a:tr h="4944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1. (týden)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2.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3. </a:t>
                      </a:r>
                      <a:endParaRPr lang="cs-CZ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12" marR="54912" marT="117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4. </a:t>
                      </a:r>
                      <a:endParaRPr lang="cs-CZ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12" marR="54912" marT="117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5. </a:t>
                      </a:r>
                      <a:endParaRPr lang="cs-CZ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12" marR="54912" marT="117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6. </a:t>
                      </a:r>
                      <a:endParaRPr lang="cs-CZ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12" marR="54912" marT="117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059913"/>
                  </a:ext>
                </a:extLst>
              </a:tr>
              <a:tr h="31017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Facebook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Vlastní příspěvek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0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2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2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2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3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5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5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0 Kč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450088"/>
                  </a:ext>
                </a:extLst>
              </a:tr>
              <a:tr h="31017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Facebook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Placená reklama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500</a:t>
                      </a: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3 000 Kč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772186"/>
                  </a:ext>
                </a:extLst>
              </a:tr>
              <a:tr h="31017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Instagram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Vlastní příspěvek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0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2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2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2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3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5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5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0 Kč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405446"/>
                  </a:ext>
                </a:extLst>
              </a:tr>
              <a:tr h="31017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Instagram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Placená reklama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500</a:t>
                      </a: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6 000 Kč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375857"/>
                  </a:ext>
                </a:extLst>
              </a:tr>
              <a:tr h="31017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Tik Tok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Vlastní příspěvek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0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3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3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0 Kč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138459"/>
                  </a:ext>
                </a:extLst>
              </a:tr>
              <a:tr h="31017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Tik Tok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Placená reklama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500</a:t>
                      </a:r>
                      <a:endParaRPr lang="cs-CZ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2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1 000 Kč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607577"/>
                  </a:ext>
                </a:extLst>
              </a:tr>
              <a:tr h="31017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Letáčky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Fyzická propagace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1,15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100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50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50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150</a:t>
                      </a:r>
                      <a:endParaRPr lang="cs-CZ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200</a:t>
                      </a:r>
                      <a:endParaRPr lang="cs-CZ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750</a:t>
                      </a:r>
                      <a:endParaRPr lang="cs-CZ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863 Kč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60581"/>
                  </a:ext>
                </a:extLst>
              </a:tr>
              <a:tr h="310174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QR kódy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Fyzická propagace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50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50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50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0</a:t>
                      </a: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100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100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300</a:t>
                      </a:r>
                      <a:endParaRPr lang="cs-CZ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300 Kč</a:t>
                      </a:r>
                      <a:endParaRPr lang="cs-CZ" sz="2200" b="0" i="0" u="none" strike="noStrike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577656"/>
                  </a:ext>
                </a:extLst>
              </a:tr>
              <a:tr h="411368">
                <a:tc gridSpan="9"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Celkem</a:t>
                      </a:r>
                      <a:endParaRPr lang="cs-CZ" sz="2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12961" marR="112961" marT="56481" marB="564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cs typeface="Times New Roman"/>
                        </a:rPr>
                        <a:t>1118</a:t>
                      </a: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/>
                        </a:rPr>
                        <a:t>13 163 Kč</a:t>
                      </a:r>
                      <a:endParaRPr lang="cs-CZ" sz="2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54912" marR="54912" marT="117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13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05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671D70-6A18-6499-7839-F71367987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způsoby propagace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32611A-C633-3D77-B1F6-85CB0C42A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Arts </a:t>
            </a:r>
            <a:r>
              <a:rPr lang="cs-CZ" err="1">
                <a:solidFill>
                  <a:schemeClr val="bg1"/>
                </a:solidFill>
              </a:rPr>
              <a:t>Podcast</a:t>
            </a:r>
            <a:endParaRPr lang="cs-CZ">
              <a:solidFill>
                <a:schemeClr val="bg1"/>
              </a:solidFill>
            </a:endParaRPr>
          </a:p>
          <a:p>
            <a:r>
              <a:rPr lang="cs-CZ">
                <a:solidFill>
                  <a:schemeClr val="bg1"/>
                </a:solidFill>
              </a:rPr>
              <a:t>spolupráce s FSV UK</a:t>
            </a:r>
          </a:p>
          <a:p>
            <a:r>
              <a:rPr lang="cs-CZ">
                <a:solidFill>
                  <a:schemeClr val="bg1"/>
                </a:solidFill>
              </a:rPr>
              <a:t>Word </a:t>
            </a:r>
            <a:r>
              <a:rPr lang="cs-CZ" err="1">
                <a:solidFill>
                  <a:schemeClr val="bg1"/>
                </a:solidFill>
              </a:rPr>
              <a:t>of</a:t>
            </a:r>
            <a:r>
              <a:rPr lang="cs-CZ">
                <a:solidFill>
                  <a:schemeClr val="bg1"/>
                </a:solidFill>
              </a:rPr>
              <a:t> </a:t>
            </a:r>
            <a:r>
              <a:rPr lang="cs-CZ" err="1">
                <a:solidFill>
                  <a:schemeClr val="bg1"/>
                </a:solidFill>
              </a:rPr>
              <a:t>Mouth</a:t>
            </a:r>
            <a:endParaRPr lang="cs-CZ">
              <a:solidFill>
                <a:schemeClr val="bg1"/>
              </a:solidFill>
            </a:endParaRPr>
          </a:p>
          <a:p>
            <a:r>
              <a:rPr lang="cs-CZ">
                <a:solidFill>
                  <a:schemeClr val="bg1"/>
                </a:solidFill>
              </a:rPr>
              <a:t>Fakultní </a:t>
            </a:r>
            <a:r>
              <a:rPr lang="cs-CZ" err="1">
                <a:solidFill>
                  <a:schemeClr val="bg1"/>
                </a:solidFill>
              </a:rPr>
              <a:t>seznamovák</a:t>
            </a:r>
            <a:endParaRPr lang="cs-CZ">
              <a:solidFill>
                <a:schemeClr val="bg1"/>
              </a:solidFill>
            </a:endParaRPr>
          </a:p>
          <a:p>
            <a:r>
              <a:rPr lang="cs-CZ">
                <a:solidFill>
                  <a:schemeClr val="bg1"/>
                </a:solidFill>
              </a:rPr>
              <a:t>otázka ekologie a udržitelnosti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diskuze u kulatého stolu VŠE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Erasmus+</a:t>
            </a:r>
          </a:p>
        </p:txBody>
      </p:sp>
    </p:spTree>
    <p:extLst>
      <p:ext uri="{BB962C8B-B14F-4D97-AF65-F5344CB8AC3E}">
        <p14:creationId xmlns:p14="http://schemas.microsoft.com/office/powerpoint/2010/main" val="26308563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</Words>
  <Application>Microsoft Office PowerPoint</Application>
  <PresentationFormat>Širokoúhlá obrazovka</PresentationFormat>
  <Paragraphs>170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Times New Roman</vt:lpstr>
      <vt:lpstr>Motiv systému Office</vt:lpstr>
      <vt:lpstr>Arts sekáč</vt:lpstr>
      <vt:lpstr>Dosavadní komunikace</vt:lpstr>
      <vt:lpstr>Záměry a cíle plánované komunikační kampaně</vt:lpstr>
      <vt:lpstr>Cílové skupiny</vt:lpstr>
      <vt:lpstr>Návrh pojetí kampaně</vt:lpstr>
      <vt:lpstr>Model AIDA</vt:lpstr>
      <vt:lpstr>SMART</vt:lpstr>
      <vt:lpstr>Mediální plán</vt:lpstr>
      <vt:lpstr>Další způsoby propagace</vt:lpstr>
      <vt:lpstr>Identifikace rizik</vt:lpstr>
      <vt:lpstr>Rozpočet</vt:lpstr>
      <vt:lpstr>Děkujeme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Alžběta Košťálová</cp:lastModifiedBy>
  <cp:revision>33</cp:revision>
  <dcterms:created xsi:type="dcterms:W3CDTF">2023-04-25T18:11:55Z</dcterms:created>
  <dcterms:modified xsi:type="dcterms:W3CDTF">2023-05-14T17:46:28Z</dcterms:modified>
</cp:coreProperties>
</file>