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59" r:id="rId8"/>
    <p:sldId id="262" r:id="rId9"/>
    <p:sldId id="266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85" d="100"/>
          <a:sy n="85" d="100"/>
        </p:scale>
        <p:origin x="61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66A88F-B3D3-4EF8-B7F3-E2CF5C5F2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2A560A-210F-458F-83C8-BE1FB7FA8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74CCEC-F539-4286-90B5-C3790026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36E6D9-89C1-48A0-A387-F6ACC527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0BDC8E-43FA-405E-A4FC-90EEABCB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3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53D88-0E26-4B77-8213-40750CF4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0CB8A9-25CA-4E8D-8C4A-FA412EF12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994400-A0E5-4136-9018-9A427FF0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05A712-CDB0-4F60-9727-A2C2477C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7C2FDB-A020-4382-B764-9403662A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13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CDB651-DFC1-4FFA-8932-5D1C93646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ADA44D-93C8-435F-85DA-90688FBCC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C3EBB2-5A4C-48C7-B033-E6CB6F97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572EA-2521-4015-A2EC-ED72AAD1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042A3E-F363-4951-8DC4-F2BD7666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27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58BE8-6BBB-46E8-84C9-90A98D9C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1E042-00A4-4F06-B4EB-D4466BCA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3896D9-351B-447C-BE30-004B7794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97373-00E7-42C7-80A1-9CC33C6D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68E90E-0144-48B9-9E0D-BE04D077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42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E7774-9D3F-48CD-AD71-A84A6D18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824A75-FF74-4778-AFB6-5F525919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8A2973-3D5F-40C9-9D2B-7D0D5FAF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EAB815-855C-466D-9A24-C6E1EF83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AFAD0D-C853-43B8-9A2B-67312071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06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AA2FD-E033-48D2-A6E0-FCAC8182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FB67A-696A-4173-91AE-2717E9BC8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EFFBCC-E180-410B-93A0-78D99ECC4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0264B4-7FE8-45A8-A5F7-E3DCD0F3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3D0423-A99F-4C09-BDFB-D6DAD729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1E3A4A-CDBE-47F3-AA8A-0DD205F0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6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F56F7-092D-4F90-942B-592D4AC1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3F7B81-49AF-45C2-A831-74E2F9746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05BC1A-84B7-4AB0-BCAD-E7F22F4FA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11953E-3A57-4E41-B589-356BEAC69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9EC4DD-E7FB-46F3-B202-B6D9FFE45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F4CA6C4-B087-434B-A235-1C969A30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6E34819-17C0-4056-B4B7-3511D795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2B5837-20EB-4DBE-9623-3CF5D3F0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2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8F9F8-A0EC-49BB-AC1C-BDE66A0F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47A427-FD05-46E1-B4BC-EAF1CB89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AE505C-AB88-4170-8D92-84C4AF64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6133A4-1CD5-44A0-AAFD-33B323D4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35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932BAE-254F-4BA3-AE17-684C7F50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7BA80F-66BB-4732-86AB-C7CF2D5A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DCFBBC-0286-493E-A331-1EEB0587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42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AAF80-6AB8-4E91-8383-88870683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D1576-75F6-4E37-82D5-DA00840FB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9D54B1-E0CA-4D07-85F2-298A3B72E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35581E-FDC2-48D7-81CD-54DE1F63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DFB236-4656-4FB1-9905-7D1355C1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A98C23-48C5-41DB-A1D1-7DB305C8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116D7-7E52-405D-AC9B-5110910E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EAF616-4BEC-433F-B229-E387039D1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9DE6B0-4451-410D-9BF3-CD407F29F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CAEFE8-F94C-41FE-AEA5-41C866CB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641917-C187-431F-B1F1-2D8E921F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1039DB-AC08-4DD8-91D2-D7FD334B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22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BE48D9-4E82-4D79-999E-453D6AA3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61FC87-0CDA-4D71-9D5E-025C67A67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CE31DD-BFD7-4C3D-99A1-49C5F605F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C61B8-0380-481C-AC62-C92FD75A3D26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6C089B-CF67-4E05-B303-CE380D7A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641B4E-26E3-4A3A-ADAC-08FCC27CF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9E8F3-C743-48C9-81FA-634E3CCD0C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6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id="{4DC75890-E7BF-4C74-8F56-E6706C3BD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53698F-F975-4FE2-99C3-D52E622EC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b="1" dirty="0">
                <a:solidFill>
                  <a:srgbClr val="FFFFFF"/>
                </a:solidFill>
                <a:latin typeface="Arial Narrow" panose="020B0606020202030204" pitchFamily="34" charset="0"/>
              </a:rPr>
              <a:t>Mediální plán – Tvrz </a:t>
            </a:r>
            <a:r>
              <a:rPr lang="cs-CZ" sz="52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Divice</a:t>
            </a:r>
            <a:endParaRPr lang="cs-CZ" sz="52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E495DB-4815-47D1-8992-2781D2EAB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75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BA375F-D896-410B-8CC4-2675D6D1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Identifikace rizik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777908F4-550D-4C25-8C5E-7DBDED5067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313671"/>
              </p:ext>
            </p:extLst>
          </p:nvPr>
        </p:nvGraphicFramePr>
        <p:xfrm>
          <a:off x="838199" y="2550220"/>
          <a:ext cx="7023848" cy="377886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40766">
                  <a:extLst>
                    <a:ext uri="{9D8B030D-6E8A-4147-A177-3AD203B41FA5}">
                      <a16:colId xmlns:a16="http://schemas.microsoft.com/office/drawing/2014/main" val="3196279845"/>
                    </a:ext>
                  </a:extLst>
                </a:gridCol>
                <a:gridCol w="2341541">
                  <a:extLst>
                    <a:ext uri="{9D8B030D-6E8A-4147-A177-3AD203B41FA5}">
                      <a16:colId xmlns:a16="http://schemas.microsoft.com/office/drawing/2014/main" val="2658397852"/>
                    </a:ext>
                  </a:extLst>
                </a:gridCol>
                <a:gridCol w="2341541">
                  <a:extLst>
                    <a:ext uri="{9D8B030D-6E8A-4147-A177-3AD203B41FA5}">
                      <a16:colId xmlns:a16="http://schemas.microsoft.com/office/drawing/2014/main" val="3925173562"/>
                    </a:ext>
                  </a:extLst>
                </a:gridCol>
              </a:tblGrid>
              <a:tr h="629811"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RIZIKO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DŮSLEDKY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MOŽNOST SNÍŽENÍ RIZIKA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0958287"/>
                  </a:ext>
                </a:extLst>
              </a:tr>
              <a:tr h="944716"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Vládní opatření proti šíření nákazy COVID-19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Omezení, zrušení kulturní akce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Nízká – vládní opatření zasahují všechny kulturní akce stejně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385070"/>
                  </a:ext>
                </a:extLst>
              </a:tr>
              <a:tr h="944716"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Počasí 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Zrušení představení, nespokojenost návštěvníků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Střední – lidé před představením dostávají pláštěnky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553872"/>
                  </a:ext>
                </a:extLst>
              </a:tr>
              <a:tr h="1259620"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Ztráta zájmu návštěvníků Tvrze </a:t>
                      </a:r>
                      <a:r>
                        <a:rPr lang="cs-CZ" sz="1600" dirty="0" err="1">
                          <a:effectLst/>
                          <a:latin typeface="Arial Narrow" panose="020B0606020202030204" pitchFamily="34" charset="0"/>
                        </a:rPr>
                        <a:t>Divice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Pokles počtu návštěvníků 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Vysoká – skrz atraktivní nabídku služeb a produktů a dobrou propagaci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874645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strom, exteriér, tráva&#10;&#10;Popis byl vytvořen automaticky">
            <a:extLst>
              <a:ext uri="{FF2B5EF4-FFF2-40B4-BE49-F238E27FC236}">
                <a16:creationId xmlns:a16="http://schemas.microsoft.com/office/drawing/2014/main" id="{3EE44713-F7DB-49CC-BB1B-5A8F6AEC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156" y="0"/>
            <a:ext cx="1247526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62D430E-5D18-444D-9FBF-E445EABC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SMART cíl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AFC37E5-02F1-4F51-903F-F875368A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S – konkrétní – navýšení počtu sledujících na soc. sítích (FB + IG)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M – měřitelný – zvýšení čísel sledujících o 10% za čtvrt roku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A – dosažitelný – ano, díky zaplacené reklamě na soc. sítích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R – realistický – podle našich výpočtů ano (každý den by měl přibýt 1 sledující na IG a 3 na FB)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T – časově orientovaný – čtvrt roku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6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C16FC-13D2-4141-808A-E7EF878E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Rozpočet kampaně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A61A2B4-9E46-48A6-B136-BDC39B2486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718973"/>
              </p:ext>
            </p:extLst>
          </p:nvPr>
        </p:nvGraphicFramePr>
        <p:xfrm>
          <a:off x="956801" y="2195145"/>
          <a:ext cx="8037907" cy="436119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66075">
                  <a:extLst>
                    <a:ext uri="{9D8B030D-6E8A-4147-A177-3AD203B41FA5}">
                      <a16:colId xmlns:a16="http://schemas.microsoft.com/office/drawing/2014/main" val="1091320428"/>
                    </a:ext>
                  </a:extLst>
                </a:gridCol>
                <a:gridCol w="1954098">
                  <a:extLst>
                    <a:ext uri="{9D8B030D-6E8A-4147-A177-3AD203B41FA5}">
                      <a16:colId xmlns:a16="http://schemas.microsoft.com/office/drawing/2014/main" val="1408603061"/>
                    </a:ext>
                  </a:extLst>
                </a:gridCol>
                <a:gridCol w="1665488">
                  <a:extLst>
                    <a:ext uri="{9D8B030D-6E8A-4147-A177-3AD203B41FA5}">
                      <a16:colId xmlns:a16="http://schemas.microsoft.com/office/drawing/2014/main" val="1736768328"/>
                    </a:ext>
                  </a:extLst>
                </a:gridCol>
                <a:gridCol w="1452246">
                  <a:extLst>
                    <a:ext uri="{9D8B030D-6E8A-4147-A177-3AD203B41FA5}">
                      <a16:colId xmlns:a16="http://schemas.microsoft.com/office/drawing/2014/main" val="4290863239"/>
                    </a:ext>
                  </a:extLst>
                </a:gridCol>
              </a:tblGrid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Položka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Počet inzercí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Cena za inzerci za den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Cena celkem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571231"/>
                  </a:ext>
                </a:extLst>
              </a:tr>
              <a:tr h="283119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</a:pPr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Tvrz </a:t>
                      </a:r>
                      <a:r>
                        <a:rPr lang="cs-CZ" sz="1600" dirty="0" err="1">
                          <a:effectLst/>
                          <a:latin typeface="Arial Narrow" panose="020B0606020202030204" pitchFamily="34" charset="0"/>
                        </a:rPr>
                        <a:t>Divice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58361"/>
                  </a:ext>
                </a:extLst>
              </a:tr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Inzerce příspěvku na Facebooku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200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7 400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9327435"/>
                  </a:ext>
                </a:extLst>
              </a:tr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Inzerce příspěvků na Instagramu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300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13 500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922422"/>
                  </a:ext>
                </a:extLst>
              </a:tr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Inzerce videí na </a:t>
                      </a:r>
                      <a:r>
                        <a:rPr lang="cs-CZ" sz="1600" dirty="0" err="1">
                          <a:effectLst/>
                          <a:latin typeface="Arial Narrow" panose="020B0606020202030204" pitchFamily="34" charset="0"/>
                        </a:rPr>
                        <a:t>TikToku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11 250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7983855"/>
                  </a:ext>
                </a:extLst>
              </a:tr>
              <a:tr h="283119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Studio DVA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642999"/>
                  </a:ext>
                </a:extLst>
              </a:tr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Inzerce příspěvku na Facebooku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200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3 200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025006"/>
                  </a:ext>
                </a:extLst>
              </a:tr>
              <a:tr h="58530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Inzerce příspěvků na Instagramu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300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</a:pPr>
                      <a:r>
                        <a:rPr lang="cs-CZ" sz="1600">
                          <a:effectLst/>
                          <a:latin typeface="Arial Narrow" panose="020B0606020202030204" pitchFamily="34" charset="0"/>
                        </a:rPr>
                        <a:t>6 300 Kč</a:t>
                      </a:r>
                      <a:endParaRPr lang="cs-CZ" sz="16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172368"/>
                  </a:ext>
                </a:extLst>
              </a:tr>
              <a:tr h="283119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</a:pPr>
                      <a:r>
                        <a:rPr lang="cs-CZ" sz="1600" dirty="0">
                          <a:effectLst/>
                          <a:latin typeface="Arial Narrow" panose="020B0606020202030204" pitchFamily="34" charset="0"/>
                        </a:rPr>
                        <a:t>41 650 Kč</a:t>
                      </a:r>
                      <a:endParaRPr lang="cs-CZ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19140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oblek, oblečený&#10;&#10;Popis byl vytvořen automaticky">
            <a:extLst>
              <a:ext uri="{FF2B5EF4-FFF2-40B4-BE49-F238E27FC236}">
                <a16:creationId xmlns:a16="http://schemas.microsoft.com/office/drawing/2014/main" id="{25FDAB66-5424-4433-BDE3-121337D78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156" y="0"/>
            <a:ext cx="1247526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82D235-4056-43DB-8771-C2D20341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12" y="1869900"/>
            <a:ext cx="10165218" cy="2806506"/>
          </a:xfrm>
        </p:spPr>
        <p:txBody>
          <a:bodyPr anchor="b">
            <a:normAutofit/>
          </a:bodyPr>
          <a:lstStyle/>
          <a:p>
            <a:pPr algn="ctr"/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Děkujeme za pozornost </a:t>
            </a:r>
          </a:p>
        </p:txBody>
      </p:sp>
    </p:spTree>
    <p:extLst>
      <p:ext uri="{BB962C8B-B14F-4D97-AF65-F5344CB8AC3E}">
        <p14:creationId xmlns:p14="http://schemas.microsoft.com/office/powerpoint/2010/main" val="160143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budova, exteriér, květina, kámen&#10;&#10;Popis byl vytvořen automaticky">
            <a:extLst>
              <a:ext uri="{FF2B5EF4-FFF2-40B4-BE49-F238E27FC236}">
                <a16:creationId xmlns:a16="http://schemas.microsoft.com/office/drawing/2014/main" id="{195ABA55-5812-49F5-95C8-3E13E702E5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992" y="-74796"/>
            <a:ext cx="12771067" cy="70206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7A71B96-62B5-4D22-A22E-25286EA0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32" y="897946"/>
            <a:ext cx="10165218" cy="2806506"/>
          </a:xfrm>
        </p:spPr>
        <p:txBody>
          <a:bodyPr anchor="b">
            <a:normAutofit/>
          </a:bodyPr>
          <a:lstStyle/>
          <a:p>
            <a:pPr algn="ctr"/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Tvrz </a:t>
            </a:r>
            <a:r>
              <a:rPr lang="cs-CZ" sz="4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Divice</a:t>
            </a:r>
            <a:endParaRPr lang="cs-CZ" sz="40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8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muž&#10;&#10;Popis byl vytvořen automaticky">
            <a:extLst>
              <a:ext uri="{FF2B5EF4-FFF2-40B4-BE49-F238E27FC236}">
                <a16:creationId xmlns:a16="http://schemas.microsoft.com/office/drawing/2014/main" id="{1DB433A3-9133-482C-BDEE-7BD99B44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13" y="-93171"/>
            <a:ext cx="12814232" cy="70443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3C1F196-7BB4-43B6-920E-D957CCB7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Analýza dosavadních forem komunikace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DC72EB-5D7A-4173-A7A3-266CE69E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Facebook – 2 341 fanoušků – 2 518 sledovatelů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Příspěvek na FB Tvrz přidává jednou za 3 dny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Instagram – 1207 sledujících – stejné příspěvky jako na FB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Vyšší „</a:t>
            </a:r>
            <a:r>
              <a:rPr lang="cs-CZ" sz="2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lajkovanost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“ na FB než na IG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Mezi příspěvky patří i videa, která Tvrz sdílí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Webové stránky Tvrze – program, e-shop </a:t>
            </a:r>
          </a:p>
        </p:txBody>
      </p:sp>
    </p:spTree>
    <p:extLst>
      <p:ext uri="{BB962C8B-B14F-4D97-AF65-F5344CB8AC3E}">
        <p14:creationId xmlns:p14="http://schemas.microsoft.com/office/powerpoint/2010/main" val="221198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2C10E070-6EDE-4B6F-8707-B0659A27AA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156" y="0"/>
            <a:ext cx="1247526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846D5D-772D-401F-AB7B-CF97F014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Cíle komunikační kampaně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CF7849-918D-4DCD-BF18-C35F4F99F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Zvýšit povědomí o Tvrzi </a:t>
            </a:r>
            <a:r>
              <a:rPr lang="cs-CZ" sz="2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Divice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Zvýšit povědomí o akcích, které se konají na Tvrzi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Vyrovnat výši zájmu akcí, které pořádá samotná Tvrz s akcemi Studia DVA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Vytvořit účet Tvrze na soc. síti Tik Tok </a:t>
            </a:r>
            <a:endParaRPr lang="en-US" sz="24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6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lidé, dav&#10;&#10;Popis byl vytvořen automaticky">
            <a:extLst>
              <a:ext uri="{FF2B5EF4-FFF2-40B4-BE49-F238E27FC236}">
                <a16:creationId xmlns:a16="http://schemas.microsoft.com/office/drawing/2014/main" id="{38CFDBAB-E8B8-4D88-B17F-CAAA7FCF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0430" y="-56957"/>
            <a:ext cx="12682478" cy="69719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3A2C2B-8485-4543-866A-A5A8075DF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Cílové skupiny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4B3D52-1FEE-4E6E-B428-D26FD7A05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Mladí lidé – 12 až 26 let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Studenti základních, středních a vysokých škol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trom, exteriér, rostlina, park&#10;&#10;Popis byl vytvořen automaticky">
            <a:extLst>
              <a:ext uri="{FF2B5EF4-FFF2-40B4-BE49-F238E27FC236}">
                <a16:creationId xmlns:a16="http://schemas.microsoft.com/office/drawing/2014/main" id="{E4E2882E-6FAC-4BD1-9D1E-A1BFF32B6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56" y="0"/>
            <a:ext cx="1247526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A3099B-3F46-4F2A-890B-D1FD0F0C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Návrh a pojetí kampaně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706E46-5049-47D3-8AD4-AFF6A5D0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52018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Založení účtu na Tik Tok platformě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Atraktivní příspěvky pro mladé lidi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Propojit mladší generaci s Tvrzí 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Úprava programu Tvrze – uvádět adaptace děl Malý Princ, Smolíkovi – Studio DVA</a:t>
            </a:r>
            <a:endParaRPr lang="en-US" sz="24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strom, tráva, exteriér&#10;&#10;Popis byl vytvořen automaticky">
            <a:extLst>
              <a:ext uri="{FF2B5EF4-FFF2-40B4-BE49-F238E27FC236}">
                <a16:creationId xmlns:a16="http://schemas.microsoft.com/office/drawing/2014/main" id="{99B997F1-E94F-420E-B995-80EC5281D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994" y="0"/>
            <a:ext cx="12678938" cy="696996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D287C4-23DD-426F-9506-C1BA1285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Model AIDA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A0B499-C136-4D6F-9345-A00641B44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– upoutání pozornosti – skrz známou tvář na Tik-Toku či </a:t>
            </a:r>
            <a:r>
              <a:rPr lang="cs-CZ" sz="2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reels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 </a:t>
            </a:r>
          </a:p>
          <a:p>
            <a:r>
              <a:rPr lang="cs-CZ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– vzbudit zájem o produkt – přizpůsobení programu mladším divákům</a:t>
            </a:r>
          </a:p>
          <a:p>
            <a:r>
              <a:rPr lang="cs-CZ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– přání vlastnit produkt – divák se chce účastnit představení za účelem potkat svého oblíbeného herce a vidět ho na jevišti</a:t>
            </a:r>
          </a:p>
          <a:p>
            <a:r>
              <a:rPr lang="cs-CZ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– výzva k akci – v Tik-Toku herec vyzývá k návštěvě, zmíní, že si mladý divák může lístek přát jako dárek k Vánocům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839848-9BC8-40BA-B2DE-3FB9E68A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Mediální plán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CE068D5-E209-4E83-BC94-AE37D679E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6" y="2234618"/>
            <a:ext cx="11806168" cy="3344034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6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oha, exteriér, osoba, lidé&#10;&#10;Popis byl vytvořen automaticky">
            <a:extLst>
              <a:ext uri="{FF2B5EF4-FFF2-40B4-BE49-F238E27FC236}">
                <a16:creationId xmlns:a16="http://schemas.microsoft.com/office/drawing/2014/main" id="{2ECB8F78-396E-4859-ACE3-3E07AD11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156" y="0"/>
            <a:ext cx="1247526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24F2C8-6C04-4B73-AD50-1E47D94B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Návrhy dalších způsobů propagace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A4CE21-8BAB-469C-BEB8-4B927DF9C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5320"/>
            <a:ext cx="10165218" cy="258845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Pořádání meet and </a:t>
            </a:r>
            <a:r>
              <a:rPr lang="cs-CZ" sz="2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greet</a:t>
            </a:r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 s herci po nebo před představením</a:t>
            </a:r>
          </a:p>
          <a:p>
            <a:r>
              <a:rPr lang="cs-CZ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Propagování by to bylo pomocí sociálních sítí s pomocí herců </a:t>
            </a:r>
            <a:endParaRPr lang="en-US" sz="24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674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457</Words>
  <Application>Microsoft Office PowerPoint</Application>
  <PresentationFormat>Širokoúhlá obrazovka</PresentationFormat>
  <Paragraphs>79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Motiv Office</vt:lpstr>
      <vt:lpstr>Mediální plán – Tvrz Divice</vt:lpstr>
      <vt:lpstr>Tvrz Divice</vt:lpstr>
      <vt:lpstr>Analýza dosavadních forem komunikace</vt:lpstr>
      <vt:lpstr>Cíle komunikační kampaně</vt:lpstr>
      <vt:lpstr>Cílové skupiny </vt:lpstr>
      <vt:lpstr>Návrh a pojetí kampaně</vt:lpstr>
      <vt:lpstr>Model AIDA </vt:lpstr>
      <vt:lpstr>Mediální plán</vt:lpstr>
      <vt:lpstr>Návrhy dalších způsobů propagace</vt:lpstr>
      <vt:lpstr>Identifikace rizik</vt:lpstr>
      <vt:lpstr>SMART cíl</vt:lpstr>
      <vt:lpstr>Rozpočet kampaně </vt:lpstr>
      <vt:lpstr>Děkujeme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Prokešová</dc:creator>
  <cp:lastModifiedBy>Lucie Prokešová</cp:lastModifiedBy>
  <cp:revision>33</cp:revision>
  <dcterms:created xsi:type="dcterms:W3CDTF">2021-12-06T16:55:07Z</dcterms:created>
  <dcterms:modified xsi:type="dcterms:W3CDTF">2021-12-06T20:12:57Z</dcterms:modified>
</cp:coreProperties>
</file>